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83" r:id="rId2"/>
    <p:sldId id="284" r:id="rId3"/>
    <p:sldId id="262" r:id="rId4"/>
    <p:sldId id="263" r:id="rId5"/>
    <p:sldId id="264" r:id="rId6"/>
    <p:sldId id="299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8" r:id="rId15"/>
    <p:sldId id="321" r:id="rId16"/>
    <p:sldId id="276" r:id="rId17"/>
    <p:sldId id="257" r:id="rId18"/>
    <p:sldId id="268" r:id="rId19"/>
    <p:sldId id="259" r:id="rId20"/>
    <p:sldId id="260" r:id="rId21"/>
    <p:sldId id="267" r:id="rId22"/>
    <p:sldId id="261" r:id="rId23"/>
    <p:sldId id="269" r:id="rId24"/>
    <p:sldId id="270" r:id="rId25"/>
    <p:sldId id="271" r:id="rId26"/>
    <p:sldId id="273" r:id="rId27"/>
    <p:sldId id="277" r:id="rId28"/>
    <p:sldId id="327" r:id="rId29"/>
    <p:sldId id="279" r:id="rId30"/>
    <p:sldId id="303" r:id="rId31"/>
    <p:sldId id="304" r:id="rId32"/>
    <p:sldId id="305" r:id="rId33"/>
    <p:sldId id="306" r:id="rId34"/>
    <p:sldId id="307" r:id="rId35"/>
    <p:sldId id="308" r:id="rId36"/>
    <p:sldId id="265" r:id="rId37"/>
    <p:sldId id="311" r:id="rId38"/>
    <p:sldId id="312" r:id="rId39"/>
    <p:sldId id="313" r:id="rId40"/>
    <p:sldId id="314" r:id="rId41"/>
    <p:sldId id="328" r:id="rId42"/>
    <p:sldId id="329" r:id="rId43"/>
    <p:sldId id="317" r:id="rId44"/>
    <p:sldId id="318" r:id="rId45"/>
    <p:sldId id="266" r:id="rId46"/>
    <p:sldId id="319" r:id="rId47"/>
    <p:sldId id="324" r:id="rId48"/>
    <p:sldId id="325" r:id="rId49"/>
    <p:sldId id="326" r:id="rId50"/>
    <p:sldId id="301" r:id="rId51"/>
    <p:sldId id="300" r:id="rId52"/>
    <p:sldId id="323" r:id="rId53"/>
    <p:sldId id="330" r:id="rId54"/>
  </p:sldIdLst>
  <p:sldSz cx="12192000" cy="6858000"/>
  <p:notesSz cx="6858000" cy="9144000"/>
  <p:embeddedFontLst>
    <p:embeddedFont>
      <p:font typeface="맑은 고딕" pitchFamily="50" charset="-127"/>
      <p:regular r:id="rId56"/>
      <p:bold r:id="rId57"/>
    </p:embeddedFont>
    <p:embeddedFont>
      <p:font typeface="나눔고딕" pitchFamily="50" charset="-127"/>
      <p:regular r:id="rId58"/>
      <p:bold r:id="rId59"/>
    </p:embeddedFont>
    <p:embeddedFont>
      <p:font typeface="Cambria Math" pitchFamily="18" charset="0"/>
      <p:regular r:id="rId60"/>
    </p:embeddedFont>
    <p:embeddedFont>
      <p:font typeface="Calibri" pitchFamily="34" charset="0"/>
      <p:regular r:id="rId61"/>
      <p:bold r:id="rId62"/>
      <p:italic r:id="rId63"/>
      <p:boldItalic r:id="rId64"/>
    </p:embeddedFont>
    <p:embeddedFont>
      <p:font typeface="다음_SemiBold" pitchFamily="2" charset="-127"/>
      <p:regular r:id="rId65"/>
    </p:embeddedFont>
    <p:embeddedFont>
      <p:font typeface="다음_Regular" pitchFamily="2" charset="-127"/>
      <p:regular r:id="rId66"/>
    </p:embeddedFont>
    <p:embeddedFont>
      <p:font typeface="나눔바른고딕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C61"/>
    <a:srgbClr val="4E79A7"/>
    <a:srgbClr val="FF6600"/>
    <a:srgbClr val="E15759"/>
    <a:srgbClr val="D8D8D8"/>
    <a:srgbClr val="AEC7E8"/>
    <a:srgbClr val="477093"/>
    <a:srgbClr val="5D78AB"/>
    <a:srgbClr val="DEEB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4" autoAdjust="0"/>
  </p:normalViewPr>
  <p:slideViewPr>
    <p:cSldViewPr snapToGrid="0">
      <p:cViewPr varScale="1">
        <p:scale>
          <a:sx n="69" d="100"/>
          <a:sy n="69" d="100"/>
        </p:scale>
        <p:origin x="-7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1">
                  <a:tint val="89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shade val="88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</c:dPt>
          <c:dPt>
            <c:idx val="8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1">
                  <a:shade val="41000"/>
                </a:schemeClr>
              </a:solidFill>
              <a:ln>
                <a:noFill/>
              </a:ln>
              <a:effectLst/>
            </c:spPr>
          </c:dPt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94960</c:v>
                </c:pt>
                <c:pt idx="1">
                  <c:v>62</c:v>
                </c:pt>
                <c:pt idx="2">
                  <c:v>272</c:v>
                </c:pt>
                <c:pt idx="3">
                  <c:v>274</c:v>
                </c:pt>
                <c:pt idx="4">
                  <c:v>828</c:v>
                </c:pt>
                <c:pt idx="5">
                  <c:v>1122</c:v>
                </c:pt>
                <c:pt idx="6">
                  <c:v>1296</c:v>
                </c:pt>
                <c:pt idx="7">
                  <c:v>654</c:v>
                </c:pt>
                <c:pt idx="8">
                  <c:v>415</c:v>
                </c:pt>
                <c:pt idx="9">
                  <c:v>141</c:v>
                </c:pt>
                <c:pt idx="10">
                  <c:v>209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0.85550284322097481"/>
          <c:y val="0.87284757246459854"/>
          <c:w val="8.9850515978674245E-2"/>
          <c:h val="8.04230825238592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74335">
                  <a:alpha val="33000"/>
                </a:srgbClr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rgbClr val="F74335">
                  <a:alpha val="17000"/>
                </a:srgbClr>
              </a:solidFill>
              <a:ln>
                <a:noFill/>
              </a:ln>
            </c:spPr>
          </c:dPt>
          <c:dPt>
            <c:idx val="2"/>
            <c:bubble3D val="0"/>
            <c:explosion val="20"/>
            <c:spPr>
              <a:solidFill>
                <a:srgbClr val="F74335">
                  <a:alpha val="99000"/>
                </a:srgbClr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rgbClr val="F74335">
                  <a:alpha val="81000"/>
                </a:srgbClr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rgbClr val="F74335">
                  <a:alpha val="47000"/>
                </a:srgbClr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aseline="0"/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</c:v>
                </c:pt>
                <c:pt idx="1">
                  <c:v>32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80CD-F188-4331-ABD8-ED882AEAB875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2A47-14F7-4000-9D9D-05B19DD183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4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3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51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3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0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7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05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32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7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01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51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18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79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4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5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92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52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761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7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3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6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9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3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3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01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  <a:prstGeom prst="rect">
            <a:avLst/>
          </a:prstGeo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/>
              <a:t>DESIGNED BY</a:t>
            </a:r>
          </a:p>
          <a:p>
            <a:r>
              <a:rPr lang="en-US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9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9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4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5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6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9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8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45"/>
            <a:ext cx="12192000" cy="689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791478"/>
            <a:ext cx="2239347" cy="31651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시장의 잠재 고객군인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 </a:t>
            </a:r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창업가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18378"/>
            <a:ext cx="6072051" cy="3479269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41167" y="2108718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창업에 필요한 자금 대출을 위해 대출 창구를 찾은 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A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A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씨 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(28,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청년 </a:t>
            </a:r>
            <a:r>
              <a:rPr lang="ko-KR" altLang="en-US" b="1" spc="-87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창업가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)</a:t>
            </a:r>
            <a:endParaRPr lang="ko-KR" altLang="en-US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690327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하지만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금융 거래 이력 부족으로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신용등급이 </a:t>
            </a:r>
            <a:r>
              <a:rPr lang="ko-KR" altLang="en-US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없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138054" y="3243946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기존 신용 평가 모형으로 평가 결과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대출 부적격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판정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59826" y="377890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통신요금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공과금 등에 대해 성실 납부 중인 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A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153605" y="4351183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대출 부적격이라는 신용 평가 모형의 결과는 신뢰할 만 한 것인가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9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36062" y="1657780"/>
            <a:ext cx="11134451" cy="3290006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6245" y="2933329"/>
            <a:ext cx="1017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 2,  3,  4,  5,  6,  7,  8, …</a:t>
            </a:r>
          </a:p>
        </p:txBody>
      </p:sp>
      <p:sp>
        <p:nvSpPr>
          <p:cNvPr id="27" name="타원 26"/>
          <p:cNvSpPr/>
          <p:nvPr/>
        </p:nvSpPr>
        <p:spPr>
          <a:xfrm>
            <a:off x="7393267" y="2391505"/>
            <a:ext cx="2272227" cy="1551710"/>
          </a:xfrm>
          <a:prstGeom prst="ellipse">
            <a:avLst/>
          </a:prstGeom>
          <a:noFill/>
          <a:ln w="571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254470" y="4044052"/>
            <a:ext cx="77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062" y="5291795"/>
            <a:ext cx="11134451" cy="742950"/>
            <a:chOff x="992462" y="5186366"/>
            <a:chExt cx="10847113" cy="742950"/>
          </a:xfrm>
        </p:grpSpPr>
        <p:sp>
          <p:nvSpPr>
            <p:cNvPr id="19" name="직사각형 18"/>
            <p:cNvSpPr/>
            <p:nvPr/>
          </p:nvSpPr>
          <p:spPr>
            <a:xfrm>
              <a:off x="1006245" y="5186366"/>
              <a:ext cx="1083333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2462" y="5246621"/>
              <a:ext cx="10201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발급 수가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이상인 경우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데이터의 개수가 적고 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연체자의 비율이 비슷하기 때문에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범주화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Numeric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Factor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변환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카드 발급 수 범주화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03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34801" y="3605710"/>
            <a:ext cx="2419349" cy="938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34801" y="3692317"/>
            <a:ext cx="2357436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</a:t>
            </a:r>
            <a:endParaRPr lang="en-US" altLang="ko-KR" sz="14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것을 확인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062" y="1696758"/>
            <a:ext cx="3784826" cy="2185328"/>
            <a:chOff x="945426" y="2149275"/>
            <a:chExt cx="3784826" cy="2185328"/>
          </a:xfrm>
        </p:grpSpPr>
        <p:sp>
          <p:nvSpPr>
            <p:cNvPr id="42" name="TextBox 41"/>
            <p:cNvSpPr txBox="1"/>
            <p:nvPr/>
          </p:nvSpPr>
          <p:spPr>
            <a:xfrm>
              <a:off x="1378317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945426" y="2149275"/>
              <a:ext cx="3784826" cy="2185328"/>
              <a:chOff x="945426" y="2149275"/>
              <a:chExt cx="3784826" cy="2185328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2214" r="47325" b="3241"/>
              <a:stretch/>
            </p:blipFill>
            <p:spPr bwMode="auto">
              <a:xfrm>
                <a:off x="1115998" y="2254969"/>
                <a:ext cx="3438408" cy="18128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945426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7885688" y="1615118"/>
            <a:ext cx="3784826" cy="2185328"/>
            <a:chOff x="4840418" y="2149275"/>
            <a:chExt cx="3784826" cy="2185328"/>
          </a:xfrm>
        </p:grpSpPr>
        <p:sp>
          <p:nvSpPr>
            <p:cNvPr id="44" name="TextBox 43"/>
            <p:cNvSpPr txBox="1"/>
            <p:nvPr/>
          </p:nvSpPr>
          <p:spPr>
            <a:xfrm>
              <a:off x="5273309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840418" y="2149275"/>
              <a:ext cx="3784826" cy="2185328"/>
              <a:chOff x="4840418" y="2149275"/>
              <a:chExt cx="3784826" cy="218532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939193" y="2272441"/>
                <a:ext cx="3439856" cy="1775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직사각형 47"/>
              <p:cNvSpPr/>
              <p:nvPr/>
            </p:nvSpPr>
            <p:spPr>
              <a:xfrm>
                <a:off x="4840418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7885688" y="4174054"/>
            <a:ext cx="3784826" cy="2185328"/>
            <a:chOff x="4840418" y="4452860"/>
            <a:chExt cx="3784826" cy="218532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0309" y="4522047"/>
              <a:ext cx="3508740" cy="1772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>
              <a:off x="5273309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한화생명 약관대출가능잔액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40418" y="4452860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6062" y="4255694"/>
            <a:ext cx="3784826" cy="2185328"/>
            <a:chOff x="945426" y="4452859"/>
            <a:chExt cx="3784826" cy="2185328"/>
          </a:xfrm>
        </p:grpSpPr>
        <p:sp>
          <p:nvSpPr>
            <p:cNvPr id="45" name="TextBox 44"/>
            <p:cNvSpPr txBox="1"/>
            <p:nvPr/>
          </p:nvSpPr>
          <p:spPr>
            <a:xfrm>
              <a:off x="1378317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통신요금 당월 연체금액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5998" y="4543422"/>
              <a:ext cx="3473572" cy="175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0" name="직사각형 49"/>
            <p:cNvSpPr/>
            <p:nvPr/>
          </p:nvSpPr>
          <p:spPr>
            <a:xfrm>
              <a:off x="945426" y="4452859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 대부분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sparse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36063" y="1657780"/>
            <a:ext cx="8514632" cy="4901640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0"/>
          <p:cNvGrpSpPr/>
          <p:nvPr/>
        </p:nvGrpSpPr>
        <p:grpSpPr>
          <a:xfrm>
            <a:off x="9420227" y="3037762"/>
            <a:ext cx="2250288" cy="2171703"/>
            <a:chOff x="9420226" y="3131537"/>
            <a:chExt cx="2419349" cy="2171703"/>
          </a:xfrm>
        </p:grpSpPr>
        <p:sp>
          <p:nvSpPr>
            <p:cNvPr id="17" name="직사각형 16"/>
            <p:cNvSpPr/>
            <p:nvPr/>
          </p:nvSpPr>
          <p:spPr>
            <a:xfrm>
              <a:off x="9420226" y="3131537"/>
              <a:ext cx="2419349" cy="217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420226" y="3534672"/>
              <a:ext cx="23574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파생변수를 포함하여 </a:t>
              </a: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변수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 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2"/>
          <p:cNvGrpSpPr/>
          <p:nvPr/>
        </p:nvGrpSpPr>
        <p:grpSpPr>
          <a:xfrm>
            <a:off x="854535" y="2089592"/>
            <a:ext cx="3536576" cy="4180508"/>
            <a:chOff x="1143000" y="2175842"/>
            <a:chExt cx="4065494" cy="41805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2214" r="47325" b="3241"/>
            <a:stretch/>
          </p:blipFill>
          <p:spPr bwMode="auto">
            <a:xfrm>
              <a:off x="1143000" y="2175842"/>
              <a:ext cx="4065494" cy="3924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2388728" y="6094740"/>
              <a:ext cx="1912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TOT_CLIF_AMT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11"/>
          <p:cNvGrpSpPr/>
          <p:nvPr/>
        </p:nvGrpSpPr>
        <p:grpSpPr>
          <a:xfrm>
            <a:off x="5178758" y="2089592"/>
            <a:ext cx="3429841" cy="4180508"/>
            <a:chOff x="5785037" y="2175842"/>
            <a:chExt cx="3429841" cy="4180508"/>
          </a:xfrm>
        </p:grpSpPr>
        <p:sp>
          <p:nvSpPr>
            <p:cNvPr id="29" name="TextBox 28"/>
            <p:cNvSpPr txBox="1"/>
            <p:nvPr/>
          </p:nvSpPr>
          <p:spPr>
            <a:xfrm>
              <a:off x="6378456" y="6094740"/>
              <a:ext cx="2243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Log(TOT_CLIF_AMT)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5037" y="2175842"/>
              <a:ext cx="3429841" cy="3924922"/>
            </a:xfrm>
            <a:prstGeom prst="rect">
              <a:avLst/>
            </a:prstGeom>
          </p:spPr>
        </p:pic>
      </p:grpSp>
      <p:sp>
        <p:nvSpPr>
          <p:cNvPr id="31" name="이등변 삼각형 30"/>
          <p:cNvSpPr/>
          <p:nvPr/>
        </p:nvSpPr>
        <p:spPr>
          <a:xfrm rot="5400000">
            <a:off x="4348749" y="3689187"/>
            <a:ext cx="810456" cy="725733"/>
          </a:xfrm>
          <a:prstGeom prst="triangl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이용해 변수를 정규화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8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73682" y="1730846"/>
            <a:ext cx="10229756" cy="4589462"/>
            <a:chOff x="743054" y="2123454"/>
            <a:chExt cx="10229756" cy="458946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415"/>
            <a:stretch>
              <a:fillRect/>
            </a:stretch>
          </p:blipFill>
          <p:spPr>
            <a:xfrm>
              <a:off x="1450731" y="2123454"/>
              <a:ext cx="9522079" cy="42717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486831" y="6451306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직업정보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054" y="3739862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득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표준화의 필요성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0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36062" y="1657779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4076" y="3102571"/>
            <a:ext cx="8352831" cy="1188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5828" y="5182270"/>
            <a:ext cx="1065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배우자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추정소득도 동일하게 </a:t>
            </a:r>
            <a:r>
              <a:rPr lang="ko-KR" altLang="en-US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</a:t>
            </a:r>
            <a:endParaRPr lang="en-US" altLang="ko-KR" sz="3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187862" y="3337853"/>
            <a:ext cx="8022322" cy="736441"/>
            <a:chOff x="4500436" y="2725353"/>
            <a:chExt cx="2561511" cy="736441"/>
          </a:xfrm>
        </p:grpSpPr>
        <p:sp>
          <p:nvSpPr>
            <p:cNvPr id="27" name="TextBox 26"/>
            <p:cNvSpPr txBox="1"/>
            <p:nvPr/>
          </p:nvSpPr>
          <p:spPr>
            <a:xfrm>
              <a:off x="4500436" y="2937259"/>
              <a:ext cx="1340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STD_CUST_JOB_INCM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0331" y="2725353"/>
              <a:ext cx="1681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 추정소득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–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평균 소득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02153" y="3154017"/>
              <a:ext cx="103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소득 표준편차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5478880" y="3081676"/>
              <a:ext cx="14685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031961" y="3079832"/>
            <a:ext cx="1466839" cy="1524630"/>
            <a:chOff x="1023791" y="3245090"/>
            <a:chExt cx="1466839" cy="152463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67658" y="3245090"/>
              <a:ext cx="1179106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1023791" y="4492721"/>
              <a:ext cx="146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</a:t>
              </a: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직업에 따른 추정소득 차이 존재 → 직업 별로 표준화 필요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lifebloom\Downloads\gi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65" y="3032267"/>
            <a:ext cx="1233428" cy="12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1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 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0" name="직사각형 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  <p:pic>
        <p:nvPicPr>
          <p:cNvPr id="8" name="Picture 2" descr="C:\Users\kis\Desktop\weather\data\Screenshot from 2017-10-31 11-46-3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t="4969" r="5256" b="1743"/>
          <a:stretch/>
        </p:blipFill>
        <p:spPr bwMode="auto">
          <a:xfrm>
            <a:off x="536062" y="1882875"/>
            <a:ext cx="6918646" cy="4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kis\Desktop\weather\data\Screenshot from 2017-10-31 11-46-3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1" t="46041" r="1137" b="43142"/>
          <a:stretch/>
        </p:blipFill>
        <p:spPr bwMode="auto">
          <a:xfrm>
            <a:off x="6769971" y="3160605"/>
            <a:ext cx="684737" cy="1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968342" y="2623510"/>
            <a:ext cx="3702172" cy="1086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951607" y="4908064"/>
            <a:ext cx="14350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한화생명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6217576" y="2636517"/>
            <a:ext cx="1104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1073100" y="4511433"/>
            <a:ext cx="11560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SKT DATA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8130872" y="2764475"/>
            <a:ext cx="3191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산업 내의 데이터의 상관 관계가 이종간 산업에 비해 비교적 높은 상관 관계를 가지고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보험 데이터의 상관관계가 높게 나타났다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9696058" y="4072714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68342" y="4789057"/>
            <a:ext cx="3702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선택 과정에서 상관관계를 고려</a:t>
            </a:r>
          </a:p>
        </p:txBody>
      </p:sp>
    </p:spTree>
    <p:extLst>
      <p:ext uri="{BB962C8B-B14F-4D97-AF65-F5344CB8AC3E}">
        <p14:creationId xmlns:p14="http://schemas.microsoft.com/office/powerpoint/2010/main" val="16225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536062" y="1657779"/>
            <a:ext cx="7092176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77795" y="1788584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2170976574"/>
              </p:ext>
            </p:extLst>
          </p:nvPr>
        </p:nvGraphicFramePr>
        <p:xfrm>
          <a:off x="837389" y="1885331"/>
          <a:ext cx="6205962" cy="40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482347" y="4179012"/>
            <a:ext cx="149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58897" y="3435637"/>
            <a:ext cx="3504577" cy="1301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58897" y="3639773"/>
            <a:ext cx="3536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 정보가 없는 고객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대출심사의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신용등급의 값이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경우가 많다 → 대출 심사의 어려움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999" y="5639773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등급 부재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6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40"/>
          <a:stretch/>
        </p:blipFill>
        <p:spPr>
          <a:xfrm>
            <a:off x="906135" y="2015610"/>
            <a:ext cx="4661189" cy="4036541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37134" y="2151083"/>
            <a:ext cx="4433380" cy="4024834"/>
            <a:chOff x="7363203" y="2565636"/>
            <a:chExt cx="4433380" cy="4024834"/>
          </a:xfrm>
        </p:grpSpPr>
        <p:sp>
          <p:nvSpPr>
            <p:cNvPr id="28" name="직사각형 27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63203" y="2689402"/>
              <a:ext cx="4433379" cy="3901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상환 능력이 비교적 낮은 사람이 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기관에서 대출을 하기 때문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6062" y="3594312"/>
            <a:ext cx="6650067" cy="2843215"/>
            <a:chOff x="338614" y="3924501"/>
            <a:chExt cx="6650067" cy="2843215"/>
          </a:xfrm>
        </p:grpSpPr>
        <p:sp>
          <p:nvSpPr>
            <p:cNvPr id="29" name="TextBox 28"/>
            <p:cNvSpPr txBox="1"/>
            <p:nvPr/>
          </p:nvSpPr>
          <p:spPr>
            <a:xfrm>
              <a:off x="338614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686032" y="4097811"/>
              <a:ext cx="5302649" cy="2669905"/>
              <a:chOff x="1322468" y="4140985"/>
              <a:chExt cx="5302649" cy="266990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322468" y="654928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대출건수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5585402" y="4140985"/>
                <a:ext cx="1039715" cy="457761"/>
                <a:chOff x="5366312" y="4042131"/>
                <a:chExt cx="1039715" cy="457761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산업분류에서 대출 건수가 많은 경우 연체자의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92064" y="4889241"/>
            <a:ext cx="2658678" cy="668878"/>
          </a:xfrm>
          <a:prstGeom prst="straightConnector1">
            <a:avLst/>
          </a:prstGeom>
          <a:ln w="76200">
            <a:solidFill>
              <a:srgbClr val="E15759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043733" y="2411821"/>
            <a:ext cx="4752851" cy="2862624"/>
            <a:chOff x="7406196" y="2509477"/>
            <a:chExt cx="4682601" cy="2862624"/>
          </a:xfrm>
        </p:grpSpPr>
        <p:sp>
          <p:nvSpPr>
            <p:cNvPr id="29" name="직사각형 28"/>
            <p:cNvSpPr/>
            <p:nvPr/>
          </p:nvSpPr>
          <p:spPr>
            <a:xfrm>
              <a:off x="7406196" y="2509477"/>
              <a:ext cx="4433379" cy="28626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55418" y="2967238"/>
              <a:ext cx="443337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E79A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적게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7880" y="2104014"/>
            <a:ext cx="6369911" cy="3888427"/>
            <a:chOff x="206734" y="2690446"/>
            <a:chExt cx="6369911" cy="388842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2147" y="2690446"/>
              <a:ext cx="5614498" cy="3490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TextBox 41"/>
            <p:cNvSpPr txBox="1"/>
            <p:nvPr/>
          </p:nvSpPr>
          <p:spPr>
            <a:xfrm>
              <a:off x="2855972" y="6317263"/>
              <a:ext cx="2182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 대출 총 금액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15006" y="5674319"/>
              <a:ext cx="1014727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3000</a:t>
              </a:r>
              <a:r>
                <a:rPr lang="ko-KR" altLang="en-US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76928" y="2965431"/>
              <a:ext cx="144000" cy="14400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276928" y="3168687"/>
              <a:ext cx="144000" cy="144000"/>
            </a:xfrm>
            <a:prstGeom prst="rect">
              <a:avLst/>
            </a:prstGeom>
            <a:solidFill>
              <a:srgbClr val="E1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30674" y="2914274"/>
              <a:ext cx="977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7976" y="3125814"/>
              <a:ext cx="706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6734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비연체자에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비해 소액 대출을 더 많이 받는다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2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37135" y="2092544"/>
            <a:ext cx="4433379" cy="3901068"/>
            <a:chOff x="7363204" y="2565636"/>
            <a:chExt cx="4433379" cy="3901068"/>
          </a:xfrm>
        </p:grpSpPr>
        <p:sp>
          <p:nvSpPr>
            <p:cNvPr id="31" name="직사각형 30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3204" y="2692594"/>
              <a:ext cx="4433379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%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보험료를 많이 연체한 사람이 </a:t>
              </a:r>
              <a:endParaRPr lang="en-US" altLang="ko-KR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 대출에서도 연체할 가능성이 높다고 판단</a:t>
              </a:r>
              <a:endParaRPr lang="en-US" altLang="ko-KR" sz="13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4810" y="1997659"/>
            <a:ext cx="6716586" cy="4430512"/>
            <a:chOff x="347406" y="2356681"/>
            <a:chExt cx="6716586" cy="4430512"/>
          </a:xfrm>
        </p:grpSpPr>
        <p:grpSp>
          <p:nvGrpSpPr>
            <p:cNvPr id="2" name="그룹 1"/>
            <p:cNvGrpSpPr/>
            <p:nvPr/>
          </p:nvGrpSpPr>
          <p:grpSpPr>
            <a:xfrm>
              <a:off x="1076582" y="2356681"/>
              <a:ext cx="5987410" cy="4430512"/>
              <a:chOff x="705123" y="2410738"/>
              <a:chExt cx="5987410" cy="443051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397113" y="657964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</a:t>
                </a:r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보험료 </a:t>
                </a:r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585"/>
              <a:stretch/>
            </p:blipFill>
            <p:spPr>
              <a:xfrm>
                <a:off x="705123" y="2410738"/>
                <a:ext cx="4678640" cy="4035600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5652818" y="4093744"/>
                <a:ext cx="1039715" cy="457761"/>
                <a:chOff x="5366312" y="4042131"/>
                <a:chExt cx="1039715" cy="457761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123" name="직선 화살표 연결선 122"/>
              <p:cNvCxnSpPr/>
              <p:nvPr/>
            </p:nvCxnSpPr>
            <p:spPr>
              <a:xfrm flipH="1">
                <a:off x="1942780" y="5206991"/>
                <a:ext cx="2736538" cy="819170"/>
              </a:xfrm>
              <a:prstGeom prst="straightConnector1">
                <a:avLst/>
              </a:prstGeom>
              <a:ln w="76200">
                <a:solidFill>
                  <a:srgbClr val="E15759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347406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보험료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연체율이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높은 경우 연체자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45"/>
            <a:ext cx="12192000" cy="689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시장에서의 점유율 확대를 목표하고 있는 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보험사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50422"/>
            <a:ext cx="6072051" cy="3368847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1167" y="217403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지난해 말 기준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lang="ko-KR" altLang="en-US" b="1" spc="-87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중금리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대출 해당자는 전체 등급자의 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42%</a:t>
            </a:r>
            <a:endParaRPr lang="ko-KR" altLang="en-US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K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씨 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(42, B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보험사 팀장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)</a:t>
            </a:r>
            <a:endParaRPr lang="ko-KR" altLang="en-US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873209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하지만</a:t>
            </a:r>
            <a:r>
              <a:rPr lang="en-US" altLang="ko-KR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lang="ko-KR" altLang="en-US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기존 신용 평가 모형으로 심사가 어려움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138054" y="3583584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spc="-87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고객을 평가하는 모델이  </a:t>
            </a:r>
            <a:r>
              <a:rPr lang="ko-KR" altLang="en-US" sz="1600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있다면 </a:t>
            </a:r>
            <a:r>
              <a:rPr lang="en-US" altLang="ko-KR" sz="1600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42%</a:t>
            </a:r>
            <a:r>
              <a:rPr lang="ko-KR" altLang="en-US" sz="1600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600" b="1" spc="-87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중금리</a:t>
            </a:r>
            <a:r>
              <a:rPr lang="ko-KR" altLang="en-US" sz="1600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잠재 고객을 </a:t>
            </a:r>
            <a:r>
              <a:rPr lang="ko-KR" altLang="en-US" sz="1600" b="1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확보</a:t>
            </a:r>
            <a:endParaRPr lang="ko-KR" altLang="en-US" sz="1600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3605" y="4272805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새로운 </a:t>
            </a:r>
            <a:r>
              <a:rPr lang="ko-KR" altLang="en-US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신용 평가 모델</a:t>
            </a:r>
            <a:r>
              <a:rPr lang="ko-KR" altLang="en-US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이 필요하다</a:t>
            </a:r>
            <a:r>
              <a:rPr lang="en-US" altLang="ko-KR" sz="1600" b="1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!</a:t>
            </a:r>
            <a:endParaRPr lang="ko-KR" altLang="en-US" sz="1600" b="1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828800"/>
            <a:ext cx="2239347" cy="3015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40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34412" y="2095206"/>
            <a:ext cx="4743878" cy="3774085"/>
            <a:chOff x="7095697" y="2292027"/>
            <a:chExt cx="4743878" cy="3774085"/>
          </a:xfrm>
        </p:grpSpPr>
        <p:sp>
          <p:nvSpPr>
            <p:cNvPr id="32" name="직사각형 31"/>
            <p:cNvSpPr/>
            <p:nvPr/>
          </p:nvSpPr>
          <p:spPr>
            <a:xfrm>
              <a:off x="7095697" y="2292027"/>
              <a:ext cx="4743878" cy="35605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9095" y="2395876"/>
              <a:ext cx="4662559" cy="367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대이면서 기업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단체임원 또는 자영업인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창업을 한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대의 경우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창업에 필요한 자금을 대출하는 과정이 필요하지만 이를 상환 할만한 능력을 가진 경우는 비교적 낮을 것으로 추정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2. 70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 이면서 단순 노무직인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노무직에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종사하는 고령층의 경우 수입이 지속적이지 않고 불안정한 경우가 많기 때문</a:t>
              </a: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195" y="1770538"/>
            <a:ext cx="7102201" cy="4557375"/>
            <a:chOff x="76106" y="1620265"/>
            <a:chExt cx="7102201" cy="4557375"/>
          </a:xfrm>
        </p:grpSpPr>
        <p:grpSp>
          <p:nvGrpSpPr>
            <p:cNvPr id="4" name="그룹 3"/>
            <p:cNvGrpSpPr/>
            <p:nvPr/>
          </p:nvGrpSpPr>
          <p:grpSpPr>
            <a:xfrm>
              <a:off x="76106" y="1620265"/>
              <a:ext cx="6575719" cy="3746168"/>
              <a:chOff x="206734" y="2123277"/>
              <a:chExt cx="6575719" cy="374616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71" y="2430920"/>
                <a:ext cx="5827482" cy="343852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06734" y="3845373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업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30008" y="212327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나이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500900" y="5522007"/>
              <a:ext cx="3677407" cy="655633"/>
              <a:chOff x="3500900" y="5522007"/>
              <a:chExt cx="3677407" cy="65563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4126" y="5522007"/>
                <a:ext cx="2497699" cy="60960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500900" y="591603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 비율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임원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자영업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70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단순노무직에서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높은 연체자 비율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90843" y="3212004"/>
            <a:ext cx="677713" cy="558904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55418" y="4553339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7219" y="3632714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1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934485" y="3267629"/>
            <a:ext cx="3736029" cy="1380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858" y="3420794"/>
            <a:ext cx="34483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</a:t>
            </a: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금액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이하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비교적 많이 분포</a:t>
            </a:r>
            <a:endParaRPr lang="en-US" altLang="ko-KR" sz="14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6062" y="2181210"/>
            <a:ext cx="7165084" cy="3989778"/>
            <a:chOff x="-395" y="2778369"/>
            <a:chExt cx="6453949" cy="3989778"/>
          </a:xfrm>
        </p:grpSpPr>
        <p:grpSp>
          <p:nvGrpSpPr>
            <p:cNvPr id="5" name="그룹 4"/>
            <p:cNvGrpSpPr/>
            <p:nvPr/>
          </p:nvGrpSpPr>
          <p:grpSpPr>
            <a:xfrm>
              <a:off x="566507" y="2778369"/>
              <a:ext cx="5887047" cy="3989778"/>
              <a:chOff x="566507" y="2778369"/>
              <a:chExt cx="5887047" cy="398977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095"/>
              <a:stretch>
                <a:fillRect/>
              </a:stretch>
            </p:blipFill>
            <p:spPr bwMode="auto">
              <a:xfrm>
                <a:off x="566507" y="2778369"/>
                <a:ext cx="5887047" cy="3555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543787" y="650653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통신요금 연간 최대 연체금액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5"/>
            <p:cNvGrpSpPr/>
            <p:nvPr/>
          </p:nvGrpSpPr>
          <p:grpSpPr>
            <a:xfrm>
              <a:off x="5348807" y="2963137"/>
              <a:ext cx="1039715" cy="457761"/>
              <a:chOff x="5366312" y="4042131"/>
              <a:chExt cx="1039715" cy="457761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366312" y="4093288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66312" y="4296544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28296" y="40421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477360" y="42536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-395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6142" y="5827014"/>
              <a:ext cx="749135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 작다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536062" y="1657779"/>
            <a:ext cx="5976705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926637" y="2523155"/>
            <a:ext cx="4743878" cy="2926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134024" y="2612928"/>
            <a:ext cx="46625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 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연체자 비율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12%</a:t>
            </a:r>
          </a:p>
          <a:p>
            <a:pPr>
              <a:lnSpc>
                <a:spcPct val="150000"/>
              </a:lnSpc>
            </a:pP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밖의 납부방법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5%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aphicFrame>
        <p:nvGraphicFramePr>
          <p:cNvPr id="32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001725"/>
              </p:ext>
            </p:extLst>
          </p:nvPr>
        </p:nvGraphicFramePr>
        <p:xfrm>
          <a:off x="553981" y="2092334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꺾인 연결선 32"/>
          <p:cNvCxnSpPr/>
          <p:nvPr/>
        </p:nvCxnSpPr>
        <p:spPr>
          <a:xfrm flipV="1">
            <a:off x="2041616" y="2410044"/>
            <a:ext cx="2556593" cy="566714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821950" y="2234739"/>
            <a:ext cx="1597543" cy="3663743"/>
            <a:chOff x="5495731" y="2575249"/>
            <a:chExt cx="1597543" cy="3663743"/>
          </a:xfrm>
        </p:grpSpPr>
        <p:grpSp>
          <p:nvGrpSpPr>
            <p:cNvPr id="2" name="그룹 1"/>
            <p:cNvGrpSpPr/>
            <p:nvPr/>
          </p:nvGrpSpPr>
          <p:grpSpPr>
            <a:xfrm>
              <a:off x="6190426" y="5790250"/>
              <a:ext cx="902848" cy="448742"/>
              <a:chOff x="6190426" y="5790250"/>
              <a:chExt cx="902848" cy="44874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6190426" y="5840586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190426" y="6043842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303654" y="5790250"/>
                <a:ext cx="789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2743" y="59927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495731" y="2575249"/>
              <a:ext cx="1202733" cy="3573624"/>
              <a:chOff x="5495731" y="2575249"/>
              <a:chExt cx="1202733" cy="3573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6098868" y="5099004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/>
              <a:srcRect l="51612" t="4393" r="8603" b="4475"/>
              <a:stretch/>
            </p:blipFill>
            <p:spPr>
              <a:xfrm>
                <a:off x="5495731" y="2575249"/>
                <a:ext cx="606489" cy="3573624"/>
              </a:xfrm>
              <a:prstGeom prst="rect">
                <a:avLst/>
              </a:prstGeom>
            </p:spPr>
          </p:pic>
        </p:grpSp>
      </p:grpSp>
      <p:cxnSp>
        <p:nvCxnSpPr>
          <p:cNvPr id="28" name="직선 연결선 2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납부방법을 사용하는 사람들 중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연체자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6062" y="1769371"/>
            <a:ext cx="1767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39814" y="3253946"/>
            <a:ext cx="3930700" cy="1210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39814" y="3400590"/>
            <a:ext cx="393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신용개설 총 건수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록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연체자의 비율은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6062" y="1598524"/>
            <a:ext cx="7362791" cy="4809367"/>
            <a:chOff x="702113" y="2013174"/>
            <a:chExt cx="5877904" cy="4809367"/>
          </a:xfrm>
        </p:grpSpPr>
        <p:sp>
          <p:nvSpPr>
            <p:cNvPr id="29" name="TextBox 28"/>
            <p:cNvSpPr txBox="1"/>
            <p:nvPr/>
          </p:nvSpPr>
          <p:spPr>
            <a:xfrm>
              <a:off x="702113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298414" y="2013174"/>
              <a:ext cx="5281603" cy="4809367"/>
              <a:chOff x="1299223" y="2013174"/>
              <a:chExt cx="4564715" cy="4809367"/>
            </a:xfrm>
          </p:grpSpPr>
          <p:grpSp>
            <p:nvGrpSpPr>
              <p:cNvPr id="6" name="그룹 1"/>
              <p:cNvGrpSpPr/>
              <p:nvPr/>
            </p:nvGrpSpPr>
            <p:grpSpPr>
              <a:xfrm>
                <a:off x="1299223" y="4153795"/>
                <a:ext cx="4564715" cy="2668746"/>
                <a:chOff x="609983" y="4196969"/>
                <a:chExt cx="4564715" cy="2668746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609983" y="6604105"/>
                  <a:ext cx="367740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신용개설 총 건수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</a:t>
                  </a:r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신용카드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]</a:t>
                  </a:r>
                </a:p>
              </p:txBody>
            </p:sp>
            <p:grpSp>
              <p:nvGrpSpPr>
                <p:cNvPr id="7" name="그룹 5"/>
                <p:cNvGrpSpPr/>
                <p:nvPr/>
              </p:nvGrpSpPr>
              <p:grpSpPr>
                <a:xfrm>
                  <a:off x="4149221" y="4196969"/>
                  <a:ext cx="1025477" cy="457761"/>
                  <a:chOff x="3930131" y="4098115"/>
                  <a:chExt cx="1025477" cy="457761"/>
                </a:xfrm>
              </p:grpSpPr>
              <p:sp>
                <p:nvSpPr>
                  <p:cNvPr id="34" name="직사각형 33"/>
                  <p:cNvSpPr/>
                  <p:nvPr/>
                </p:nvSpPr>
                <p:spPr>
                  <a:xfrm>
                    <a:off x="3930131" y="4149272"/>
                    <a:ext cx="144000" cy="144000"/>
                  </a:xfrm>
                  <a:prstGeom prst="rect">
                    <a:avLst/>
                  </a:prstGeom>
                  <a:solidFill>
                    <a:srgbClr val="AEC7E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5" name="직사각형 34"/>
                  <p:cNvSpPr/>
                  <p:nvPr/>
                </p:nvSpPr>
                <p:spPr>
                  <a:xfrm>
                    <a:off x="3930131" y="4352528"/>
                    <a:ext cx="144000" cy="144000"/>
                  </a:xfrm>
                  <a:prstGeom prst="rect">
                    <a:avLst/>
                  </a:prstGeom>
                  <a:solidFill>
                    <a:srgbClr val="E157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977877" y="4098115"/>
                    <a:ext cx="97773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err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비연체자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041179" y="4309655"/>
                    <a:ext cx="70650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357403" y="2013174"/>
                <a:ext cx="3232150" cy="4449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30" name="직선 화살표 연결선 29"/>
              <p:cNvCxnSpPr/>
              <p:nvPr/>
            </p:nvCxnSpPr>
            <p:spPr>
              <a:xfrm flipH="1" flipV="1">
                <a:off x="2184645" y="5132576"/>
                <a:ext cx="1906564" cy="872826"/>
              </a:xfrm>
              <a:prstGeom prst="straightConnector1">
                <a:avLst/>
              </a:prstGeom>
              <a:ln w="76200">
                <a:solidFill>
                  <a:srgbClr val="4E79A7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 수가 적은 그룹이 연체자 비율이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23438" y="2416252"/>
            <a:ext cx="4347076" cy="2610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86667" y="2656514"/>
            <a:ext cx="44333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기기 할부금이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비율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연체자의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더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높다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될 수 있는 경우는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구매한 단말기의 가격이 상대적으로 저렴한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사용 기간이 오래 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두 가지 경우로 요약할 수 있고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부분이 대출 연체 여부에 연관이 있을 수 있음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77172" y="1730846"/>
            <a:ext cx="7261340" cy="4557282"/>
            <a:chOff x="-77172" y="2164193"/>
            <a:chExt cx="7261340" cy="4557282"/>
          </a:xfrm>
        </p:grpSpPr>
        <p:grpSp>
          <p:nvGrpSpPr>
            <p:cNvPr id="7" name="그룹 6"/>
            <p:cNvGrpSpPr/>
            <p:nvPr/>
          </p:nvGrpSpPr>
          <p:grpSpPr>
            <a:xfrm>
              <a:off x="-77172" y="2228932"/>
              <a:ext cx="7261340" cy="4492543"/>
              <a:chOff x="-77172" y="2228932"/>
              <a:chExt cx="7261340" cy="4492543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27683" y="2228932"/>
                <a:ext cx="6456485" cy="4092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117221" y="645986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남은할부금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77172" y="3770286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957386" y="3113160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62539" y="2278335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50%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30930" y="2164193"/>
              <a:ext cx="2052537" cy="321015"/>
            </a:xfrm>
            <a:prstGeom prst="rect">
              <a:avLst/>
            </a:prstGeom>
            <a:solidFill>
              <a:srgbClr val="E1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연체자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56982" y="2164193"/>
              <a:ext cx="2052537" cy="321015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비 연체자</a:t>
              </a: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연체자들의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남은 기기할부금이 더 적을 확률이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3" name="직사각형 2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37135" y="3253959"/>
            <a:ext cx="4433379" cy="1309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63204" y="3322095"/>
            <a:ext cx="4433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유지기간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 TABLE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다양하게 분포하는 연체자 비율을 사용하고자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생성하고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교호작용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추가했다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730846"/>
            <a:ext cx="8022315" cy="4291427"/>
            <a:chOff x="92438" y="2213405"/>
            <a:chExt cx="8022315" cy="429142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18947" y="5849817"/>
              <a:ext cx="1864352" cy="394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TextBox 42"/>
            <p:cNvSpPr txBox="1"/>
            <p:nvPr/>
          </p:nvSpPr>
          <p:spPr>
            <a:xfrm>
              <a:off x="4437346" y="6243222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 비율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2438" y="2213405"/>
              <a:ext cx="7089941" cy="3422465"/>
              <a:chOff x="92438" y="2213405"/>
              <a:chExt cx="7089941" cy="342246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2438" y="3370605"/>
                <a:ext cx="996276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034140" y="221340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신용대출 유지기간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36370" y="2495186"/>
                <a:ext cx="6346009" cy="3140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53192" y="1702973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3907" y="2759245"/>
            <a:ext cx="8953023" cy="1107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2502" y="1932663"/>
            <a:ext cx="97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 별 그룹화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81731" y="4863232"/>
            <a:ext cx="6505353" cy="864632"/>
            <a:chOff x="3457796" y="4994766"/>
            <a:chExt cx="6505353" cy="864632"/>
          </a:xfrm>
        </p:grpSpPr>
        <p:sp>
          <p:nvSpPr>
            <p:cNvPr id="30" name="TextBox 29"/>
            <p:cNvSpPr txBox="1"/>
            <p:nvPr/>
          </p:nvSpPr>
          <p:spPr>
            <a:xfrm>
              <a:off x="7756592" y="5249168"/>
              <a:ext cx="220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1-4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83072" y="4994766"/>
              <a:ext cx="372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57796" y="5490066"/>
              <a:ext cx="424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6325" y="3147928"/>
            <a:ext cx="12008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CROSS_CRDT_SPTCT =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2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 그룹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lifebloom\Downloads\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30" y="4499669"/>
            <a:ext cx="1008315" cy="10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35696" y="5550729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고객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23189" y="2308210"/>
            <a:ext cx="6915034" cy="1788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1759" y="3598553"/>
            <a:ext cx="1062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대출 건수 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할부사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[2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</a:p>
        </p:txBody>
      </p:sp>
      <p:grpSp>
        <p:nvGrpSpPr>
          <p:cNvPr id="38" name="그룹 28"/>
          <p:cNvGrpSpPr/>
          <p:nvPr/>
        </p:nvGrpSpPr>
        <p:grpSpPr>
          <a:xfrm>
            <a:off x="4622527" y="2564102"/>
            <a:ext cx="7115197" cy="781033"/>
            <a:chOff x="3702859" y="2614123"/>
            <a:chExt cx="6696009" cy="975146"/>
          </a:xfrm>
        </p:grpSpPr>
        <p:sp>
          <p:nvSpPr>
            <p:cNvPr id="39" name="TextBox 38"/>
            <p:cNvSpPr txBox="1"/>
            <p:nvPr/>
          </p:nvSpPr>
          <p:spPr>
            <a:xfrm>
              <a:off x="3702859" y="2868927"/>
              <a:ext cx="2291133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RATIO_LNIF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=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35241" y="2614123"/>
              <a:ext cx="4863627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(TOT_LNIF_AMT)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35241" y="3166573"/>
              <a:ext cx="4737168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대출 건수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(LNIF_CNT)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731585" y="3064212"/>
              <a:ext cx="446100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-38968" y="1710551"/>
            <a:ext cx="4812748" cy="4828361"/>
            <a:chOff x="289694" y="2016224"/>
            <a:chExt cx="4812748" cy="4828361"/>
          </a:xfrm>
        </p:grpSpPr>
        <p:grpSp>
          <p:nvGrpSpPr>
            <p:cNvPr id="3" name="그룹 2"/>
            <p:cNvGrpSpPr/>
            <p:nvPr/>
          </p:nvGrpSpPr>
          <p:grpSpPr>
            <a:xfrm>
              <a:off x="289694" y="2016224"/>
              <a:ext cx="4812748" cy="4828361"/>
              <a:chOff x="289694" y="2016224"/>
              <a:chExt cx="4812748" cy="4828361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6723"/>
              <a:stretch>
                <a:fillRect/>
              </a:stretch>
            </p:blipFill>
            <p:spPr bwMode="auto">
              <a:xfrm>
                <a:off x="1601731" y="2554939"/>
                <a:ext cx="2188675" cy="4021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141" y="3717787"/>
                <a:ext cx="99627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균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97316" y="65857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931211" y="6598364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9694" y="2016224"/>
                <a:ext cx="48127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건 당 평균 대출금액</a:t>
                </a:r>
                <a:endPara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284463" y="4486128"/>
              <a:ext cx="71379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9.65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81791" y="4055823"/>
              <a:ext cx="8034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10.63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44273" y="4721356"/>
            <a:ext cx="708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건당 평균 대출금액이 더 </a:t>
            </a:r>
            <a:r>
              <a:rPr lang="ko-KR" altLang="en-US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적다</a:t>
            </a:r>
            <a:endParaRPr lang="en-US" altLang="ko-KR" sz="20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56220" y="5409031"/>
            <a:ext cx="708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신용도가 낮아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대출가능 금액이 낮은 것으로 추정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당 평균 대출금액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8141638" y="4190100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6" name="직사각형 4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0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08527" y="1579862"/>
            <a:ext cx="4812748" cy="4567267"/>
            <a:chOff x="-65609" y="2094755"/>
            <a:chExt cx="4812748" cy="456726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748"/>
            <a:stretch>
              <a:fillRect/>
            </a:stretch>
          </p:blipFill>
          <p:spPr bwMode="auto">
            <a:xfrm>
              <a:off x="804126" y="2250829"/>
              <a:ext cx="3073279" cy="4136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-65609" y="2094755"/>
              <a:ext cx="481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         단말기 </a:t>
              </a:r>
              <a:r>
                <a:rPr lang="ko-KR" altLang="en-US" sz="1200" b="1" spc="3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할부원금 </a:t>
              </a:r>
              <a:r>
                <a:rPr lang="ko-KR" altLang="en-US" sz="12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상환율</a:t>
              </a:r>
              <a:endParaRPr lang="en-US" altLang="ko-KR" sz="12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r"/>
              <a:r>
                <a:rPr lang="ko-KR" altLang="en-US" sz="12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2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중앙값</a:t>
              </a:r>
              <a:r>
                <a:rPr lang="en-US" altLang="ko-KR" sz="12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63819" y="6386914"/>
              <a:ext cx="977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03324" y="6415801"/>
              <a:ext cx="706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094" y="3934150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968803" y="4527504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49211" y="5392205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648488" y="2213807"/>
            <a:ext cx="7022026" cy="2613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7972" y="3376191"/>
            <a:ext cx="605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예외처리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출고가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일 때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존재함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(x/0 = infinite)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사용하던 </a:t>
            </a:r>
            <a:r>
              <a:rPr lang="ko-KR" altLang="en-US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기기값이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넘어온 것으로 판단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없는 경우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(0/0 = </a:t>
            </a:r>
            <a:r>
              <a:rPr lang="en-US" altLang="ko-KR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 기기를 구매한 것으로 보임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 확률이 없으므로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128674" y="2398749"/>
            <a:ext cx="6455268" cy="811058"/>
            <a:chOff x="3938634" y="2694069"/>
            <a:chExt cx="6455268" cy="811058"/>
          </a:xfrm>
        </p:grpSpPr>
        <p:sp>
          <p:nvSpPr>
            <p:cNvPr id="34" name="TextBox 33"/>
            <p:cNvSpPr txBox="1"/>
            <p:nvPr/>
          </p:nvSpPr>
          <p:spPr>
            <a:xfrm>
              <a:off x="3938634" y="2921289"/>
              <a:ext cx="2253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MOBL_REPAY 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30275" y="2694069"/>
              <a:ext cx="4863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 </a:t>
              </a:r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남은 할부금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5241" y="3166573"/>
              <a:ext cx="47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6118698" y="3064212"/>
              <a:ext cx="368678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440420" y="5554368"/>
            <a:ext cx="51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연체자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할부원금 </a:t>
            </a:r>
            <a:r>
              <a:rPr lang="ko-KR" altLang="en-US" sz="16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상환율이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더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높다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8141638" y="5035075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1" name="직사각형 3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8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6062" y="1589193"/>
            <a:ext cx="6737522" cy="5528537"/>
            <a:chOff x="536062" y="1656201"/>
            <a:chExt cx="6737522" cy="5528537"/>
          </a:xfrm>
        </p:grpSpPr>
        <p:sp>
          <p:nvSpPr>
            <p:cNvPr id="36" name="Modal Dialog Overlay"/>
            <p:cNvSpPr>
              <a:spLocks/>
            </p:cNvSpPr>
            <p:nvPr/>
          </p:nvSpPr>
          <p:spPr bwMode="auto">
            <a:xfrm>
              <a:off x="570910" y="1656201"/>
              <a:ext cx="6380396" cy="4987195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6062" y="1690926"/>
              <a:ext cx="6737522" cy="549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한화생명신용대출건수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(per_CLIF_2)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ratio_CLIF_TOT_AMT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평균은행대출금액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신용카드최초유지기간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per_CARD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신용대출총금액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per_CLIF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카드사 제외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](TOT_SP_EC)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TOT_SP_EC / [2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기타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per_SP_EC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TOT_CRLN_ratio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BNK_d_all_loan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CPT_d_all_loan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SPART_d_all_loan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7905821" y="3269709"/>
            <a:ext cx="3715265" cy="1101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40627" y="3417993"/>
            <a:ext cx="4254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총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개의 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새로운 파생변수 생성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719" y="0"/>
            <a:ext cx="4911599" cy="69207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-26895" y="-22418"/>
            <a:ext cx="12218895" cy="688041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1844824"/>
            <a:ext cx="12192000" cy="194421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35332"/>
            <a:ext cx="379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CONTEST 2017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3006" y="2649106"/>
            <a:ext cx="6859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</a:t>
            </a:r>
            <a:r>
              <a:rPr lang="ko-KR" altLang="en-US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연체 예측 모델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10205" y="4498854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일요일 아침</a:t>
            </a:r>
            <a:endParaRPr lang="en-US" altLang="ko-KR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64579" y="4811221"/>
            <a:ext cx="7056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강인성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박영롱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임수만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전현우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7713" y="2192520"/>
            <a:ext cx="4007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신용평가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데이터를 활용한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54182" y="6427694"/>
            <a:ext cx="11083636" cy="896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4182" y="6511276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LOAN DEFAULT PREDICTION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6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36062" y="1670599"/>
            <a:ext cx="1936478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PCA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4" y="2158031"/>
            <a:ext cx="3252201" cy="23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347732" y="4552940"/>
            <a:ext cx="418705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8707" y="2649139"/>
            <a:ext cx="338554" cy="91788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Variance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670368" y="5309917"/>
            <a:ext cx="11134453" cy="663047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9264" y="5518874"/>
            <a:ext cx="10539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차원 축소가 힘들기 때문에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5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 기반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모형을 사용하여 주요 변수를 사용 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57" y="2872677"/>
            <a:ext cx="7141028" cy="83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11053655" y="3494138"/>
            <a:ext cx="537030" cy="254763"/>
          </a:xfrm>
          <a:prstGeom prst="ellipse">
            <a:avLst/>
          </a:prstGeom>
          <a:noFill/>
          <a:ln w="38100">
            <a:solidFill>
              <a:srgbClr val="F96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주성분분석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(PCA)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통해 차원 축소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8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74" t="4253" r="2712" b="4029"/>
          <a:stretch/>
        </p:blipFill>
        <p:spPr>
          <a:xfrm>
            <a:off x="769264" y="1565190"/>
            <a:ext cx="7155535" cy="43711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61767" y="3399496"/>
            <a:ext cx="349319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데이터란 클래스 별 균형이 크게 차이 나는 데이터를 의미한다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분류알고리즘들은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 중 희소한 케이스에 대해서 민감하게 반응하지 않는다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추가적인 방법을 통해 모델의 민감도를 늘려주는 등의 처리가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186045" y="3233902"/>
            <a:ext cx="3468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200559" y="4546491"/>
            <a:ext cx="3454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374370" y="3146566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Unbalanced Data?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문제를 어떻게 다루어야 할까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3" name="직사각형 4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3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32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6058912" y="1820562"/>
            <a:ext cx="0" cy="4265597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7846" y="2058470"/>
            <a:ext cx="5077923" cy="3960830"/>
            <a:chOff x="922591" y="2396058"/>
            <a:chExt cx="4691394" cy="3467713"/>
          </a:xfrm>
        </p:grpSpPr>
        <p:sp>
          <p:nvSpPr>
            <p:cNvPr id="11" name="직사각형 10"/>
            <p:cNvSpPr/>
            <p:nvPr/>
          </p:nvSpPr>
          <p:spPr>
            <a:xfrm>
              <a:off x="922591" y="2396058"/>
              <a:ext cx="4691394" cy="34677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922591" y="2396058"/>
              <a:ext cx="4691394" cy="3467713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657203" y="2845399"/>
              <a:ext cx="3251199" cy="25980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66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657203" y="2844821"/>
              <a:ext cx="3251199" cy="2598057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189229" y="30138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363029" y="36060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210629" y="34536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16403" y="45204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073400" y="5043285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173600" y="40852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350571" y="268568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824858" y="5579273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136572" y="5476930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5086886" y="4078742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857230" y="5145628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694629" y="4720439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384055" y="2950242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248228" y="3701314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817376" y="24838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139741" y="4477455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461657" y="3116200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943201" y="4151629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971056" y="3395771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61083" y="39731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359314" y="494879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384056" y="2636043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3724771" y="330122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6445" y="2483856"/>
              <a:ext cx="1873740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false negative(FN)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62119" y="5476930"/>
              <a:ext cx="1810058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true negative(TN)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84690" y="4317711"/>
              <a:ext cx="1804134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alse positive(FP)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883771" y="3606057"/>
              <a:ext cx="1740451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rue positive(TP)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272349" y="3276693"/>
            <a:ext cx="55242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Harmonic Mean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불균형 데이터에서 분류 성능을 평가하기 위해서 사용한다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현재 데이터에서 모두 연체를 하지 않는다고 예측하면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96%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얻게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값을 가지고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F-score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원하는 분류 성능을 평가하기 위해서는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평가가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296627" y="3111099"/>
            <a:ext cx="54999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296627" y="5116719"/>
            <a:ext cx="54854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484952" y="3023763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F-measure?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불균형데이터를 고려하는 평가 </a:t>
            </a:r>
            <a:r>
              <a:rPr lang="ko-KR" altLang="en-US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메트릭이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필요하다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𝑇𝑃𝑅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𝑟𝑒𝑐𝑎𝑙𝑙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𝑃</m:t>
                          </m:r>
                        </m:den>
                      </m:f>
                      <m:r>
                        <a:rPr lang="en-US" altLang="ko-KR" sz="1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𝑃𝑃𝑉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𝑝𝑟𝑒𝑐𝑖𝑠𝑖𝑜𝑛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/>
                        </a:rPr>
                        <m:t>=2</m:t>
                      </m:r>
                      <m:r>
                        <a:rPr lang="en-US" altLang="ko-KR" sz="110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오른쪽 화살표 75"/>
          <p:cNvSpPr/>
          <p:nvPr/>
        </p:nvSpPr>
        <p:spPr>
          <a:xfrm>
            <a:off x="8627473" y="4457976"/>
            <a:ext cx="123370" cy="2038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78" name="직사각형 77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4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712045" y="2736858"/>
            <a:ext cx="507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3" y="1662335"/>
            <a:ext cx="6804196" cy="444044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630605" y="1795430"/>
            <a:ext cx="4039909" cy="1746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6087" y="1993069"/>
            <a:ext cx="3709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spcBef>
                <a:spcPts val="900"/>
              </a:spcBef>
              <a:buAutoNum type="arabicPeriod"/>
            </a:pPr>
            <a:r>
              <a:rPr lang="en-US" altLang="ko-KR" sz="9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approaches :Sampling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손실이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가능성이 커짐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SMOTE(</a:t>
            </a:r>
            <a:r>
              <a:rPr lang="en-US" altLang="ko-KR" sz="9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Synthetic Minority Over-Sampling Technique</a:t>
            </a:r>
            <a:r>
              <a:rPr lang="en-US" altLang="ko-KR" sz="900" dirty="0" smtClean="0"/>
              <a:t>)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: KNN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사용하기 때문에 변수가 많은 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 dimension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성능이 떨어짐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전처리 과정에서 샘플링 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30604" y="4838410"/>
            <a:ext cx="403990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많은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사이즈를 줄여서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적은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반복을 통해 늘려서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SMOTE: Over-sampling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방식에서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rare 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근접이웃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(KNN)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통해 늘리는 방법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654883" y="4697530"/>
            <a:ext cx="394399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69397" y="6117213"/>
            <a:ext cx="392947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843208" y="4610194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Sampling Method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6027" y="1673265"/>
            <a:ext cx="2265405" cy="88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9524337" y="3601655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600742" y="3969319"/>
            <a:ext cx="4039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샘플링을 통한 불균형 처리는 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부적절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4" name="직사각형 4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7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184168" y="2668625"/>
            <a:ext cx="4486346" cy="1573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적합과정에서의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8292" y="2808144"/>
            <a:ext cx="4244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Model fitting approaches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: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Image result for boosting algorithm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1" y="1828349"/>
            <a:ext cx="6540241" cy="42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595671" y="3250868"/>
            <a:ext cx="3657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Misclassified sample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가중치를 두고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모델을 학습하는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비교적 높은 가중치를 갖게 되어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다른 방식에 비해 좀 더 잘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9317262" y="4461167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184168" y="4914082"/>
            <a:ext cx="448634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r>
              <a:rPr lang="ko-KR" altLang="en-US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</a:t>
            </a:r>
            <a:r>
              <a:rPr lang="en-US" altLang="ko-KR" sz="13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</a:t>
            </a:r>
            <a:r>
              <a:rPr lang="ko-KR" altLang="en-US" sz="13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사용</a:t>
            </a:r>
            <a:endParaRPr lang="en-US" altLang="ko-KR" sz="13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 flipH="1">
            <a:off x="6102453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4588" y="2140421"/>
            <a:ext cx="5393932" cy="2039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13432" y="2283193"/>
            <a:ext cx="507624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9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Model evaluation approach</a:t>
            </a:r>
          </a:p>
          <a:p>
            <a:pPr>
              <a:spcBef>
                <a:spcPts val="900"/>
              </a:spcBef>
            </a:pPr>
            <a:r>
              <a:rPr lang="en-US" altLang="ko-KR" sz="9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changing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평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17494" y="2891711"/>
            <a:ext cx="494313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Binary classification model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분류 확률을 계산할 수 있다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Balanced data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설정하여도 크게 문제가 없지만 데이터 셋이 불균형한 경우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같이 크게 떨어져 조화평균값인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f-score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낮아질 확률이 크다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수정해서 낮은 </a:t>
            </a:r>
            <a:r>
              <a:rPr lang="ko-KR" altLang="en-US" sz="9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임계값에서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연체 여부에 대해 민감하게 반응하도록 하면 좀 더 높은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f-score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얻을 수 있다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9058184" y="4435042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10253" y="4981843"/>
            <a:ext cx="4637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추가적인 방법을 통해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재설정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2498" y="1834212"/>
            <a:ext cx="5132379" cy="4251948"/>
            <a:chOff x="471587" y="1730841"/>
            <a:chExt cx="3741949" cy="3251003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" b="7642"/>
            <a:stretch/>
          </p:blipFill>
          <p:spPr bwMode="auto">
            <a:xfrm>
              <a:off x="802679" y="1730841"/>
              <a:ext cx="3410857" cy="2880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557881" y="4714488"/>
              <a:ext cx="1885945" cy="267356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Threshold value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1587" y="2706254"/>
              <a:ext cx="374634" cy="1195096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F-measure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2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모델 분석 프로세스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#2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6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272349" y="1967346"/>
            <a:ext cx="5398165" cy="1522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6"/>
          <a:stretch/>
        </p:blipFill>
        <p:spPr bwMode="auto">
          <a:xfrm>
            <a:off x="705123" y="1902310"/>
            <a:ext cx="5287132" cy="206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73965" y="4258510"/>
            <a:ext cx="3747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~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3" y="4724440"/>
            <a:ext cx="4863655" cy="129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385997" y="2141672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종속변수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(TARGET)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구분된 분류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문제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5997" y="2474246"/>
            <a:ext cx="52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Train/Test Set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존재하는 문제로 지도 학습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  (Supervised Learning)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 예측 모델 구축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88825" y="4582927"/>
            <a:ext cx="5398165" cy="1506914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77759" y="4942316"/>
            <a:ext cx="528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GBM(Gradient Boosting Machine)</a:t>
            </a:r>
          </a:p>
          <a:p>
            <a:pPr algn="ctr">
              <a:spcBef>
                <a:spcPts val="900"/>
              </a:spcBef>
            </a:pPr>
            <a:endParaRPr lang="en-US" altLang="ko-KR" sz="5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14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Gradient Boosting)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5995" y="2900976"/>
            <a:ext cx="528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범주형 변수가 많기 때문에 </a:t>
            </a:r>
            <a:r>
              <a:rPr lang="en-US" altLang="ko-KR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차원 축소가 어려움</a:t>
            </a:r>
            <a:endParaRPr lang="en-US" altLang="ko-KR" sz="9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데이터의 특성을 고려해서 알맞은 모델 선택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cxnSp>
        <p:nvCxnSpPr>
          <p:cNvPr id="35" name="직선 연결선 34"/>
          <p:cNvCxnSpPr/>
          <p:nvPr/>
        </p:nvCxnSpPr>
        <p:spPr>
          <a:xfrm flipH="1">
            <a:off x="6102454" y="1787611"/>
            <a:ext cx="834" cy="4298548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5400000">
            <a:off x="8878061" y="3894166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자기 디스크 45"/>
          <p:cNvSpPr/>
          <p:nvPr/>
        </p:nvSpPr>
        <p:spPr>
          <a:xfrm>
            <a:off x="1407195" y="245214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407195" y="237875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72931" y="279609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SCI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평가정보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92907" y="3963494"/>
            <a:ext cx="1334486" cy="32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2" name="순서도: 자기 디스크 51"/>
          <p:cNvSpPr/>
          <p:nvPr/>
        </p:nvSpPr>
        <p:spPr>
          <a:xfrm>
            <a:off x="1427169" y="345270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427169" y="337931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4305" y="379265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5" name="순서도: 자기 디스크 54"/>
          <p:cNvSpPr/>
          <p:nvPr/>
        </p:nvSpPr>
        <p:spPr>
          <a:xfrm>
            <a:off x="1441459" y="4482611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41459" y="4409219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407195" y="4826557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SK </a:t>
            </a:r>
            <a:r>
              <a:rPr lang="ko-KR" altLang="en-US" sz="105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텔레콤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3369595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290220" y="3233116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전처리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파생변수 생성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956" y="3278774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GBM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69956" y="3907635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XGB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7628398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520447" y="3261303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성능 비교</a:t>
            </a:r>
            <a:r>
              <a:rPr lang="ko-KR" altLang="en-US" sz="11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최적값 찾기</a:t>
            </a:r>
            <a:endParaRPr lang="en-US" altLang="ko-KR" sz="11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813630" y="3581913"/>
            <a:ext cx="1068148" cy="55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최종 모형 구축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2" name="직사각형 3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모델링 프로세스</a:t>
            </a:r>
          </a:p>
        </p:txBody>
      </p:sp>
    </p:spTree>
    <p:extLst>
      <p:ext uri="{BB962C8B-B14F-4D97-AF65-F5344CB8AC3E}">
        <p14:creationId xmlns:p14="http://schemas.microsoft.com/office/powerpoint/2010/main" val="39291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3244" y="2043231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Boosting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은 가변 기저 함수 모형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(Adaptive Basis function Model)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적용하기 위한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Greedy Algorithm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연속적으로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약한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(weak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데이터의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가중치된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버전으로 적용해서 이전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트리의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오류를 점차 줄여나가는 방식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17522" y="1950207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17522" y="3886903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05848" y="1862871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047788" y="1871393"/>
            <a:ext cx="0" cy="4166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13380" y="441647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34923" y="564698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01706" y="4329134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15799" y="2258208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15798" y="1965821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GBM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60002" y="2778430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ko-KR" altLang="en-US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가변 기저 함수 모</a:t>
            </a:r>
            <a:r>
              <a:rPr lang="ko-KR" altLang="en-US" sz="9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형</a:t>
            </a:r>
            <a:r>
              <a:rPr lang="en-US" altLang="ko-KR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endParaRPr lang="en-US" altLang="ko-KR" sz="1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989022" y="2778430"/>
            <a:ext cx="1629047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9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blipFill rotWithShape="1">
                <a:blip r:embed="rId3"/>
                <a:stretch>
                  <a:fillRect t="-88608" r="-15953" b="-1405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800" i="1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sz="8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800" i="1">
                        <a:latin typeface="Cambria Math"/>
                      </a:rPr>
                      <m:t>(</m:t>
                    </m:r>
                    <m:r>
                      <a:rPr lang="en-US" altLang="ko-KR" sz="800" i="1">
                        <a:latin typeface="Cambria Math"/>
                      </a:rPr>
                      <m:t>𝑥</m:t>
                    </m:r>
                    <m:r>
                      <a:rPr lang="en-US" altLang="ko-KR" sz="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800" dirty="0" smtClean="0">
                    <a:latin typeface="나눔바른고딕" pitchFamily="50" charset="-127"/>
                    <a:ea typeface="나눔바른고딕" pitchFamily="50" charset="-127"/>
                  </a:rPr>
                  <a:t>: m</a:t>
                </a:r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번째 기저 함수</a:t>
                </a:r>
                <a:endParaRPr lang="en-US" altLang="ko-KR" sz="800" dirty="0" smtClean="0">
                  <a:latin typeface="나눔바른고딕" pitchFamily="50" charset="-127"/>
                  <a:ea typeface="나눔바른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ko-KR" sz="800" b="0" i="0" smtClean="0">
                          <a:latin typeface="Cambria Math"/>
                        </a:rPr>
                        <m:t>: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𝑚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가</m:t>
                      </m:r>
                      <m:r>
                        <a:rPr lang="ko-KR" altLang="en-US" sz="800" i="1">
                          <a:latin typeface="Cambria Math"/>
                          <a:ea typeface="나눔바른고딕" pitchFamily="50" charset="-127"/>
                        </a:rPr>
                        <m:t>중</m:t>
                      </m:r>
                      <m:r>
                        <a:rPr lang="ko-KR" altLang="en-US" sz="800" b="0" i="1" smtClean="0">
                          <a:latin typeface="Cambria Math"/>
                          <a:ea typeface="나눔바른고딕" pitchFamily="50" charset="-127"/>
                        </a:rPr>
                        <m:t>치</m:t>
                      </m:r>
                    </m:oMath>
                  </m:oMathPara>
                </a14:m>
                <a:endParaRPr lang="ko-KR" altLang="en-US" sz="8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8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800" b="0" dirty="0" smtClean="0"/>
              </a:p>
              <a:p>
                <a:pPr marL="228600" indent="-228600">
                  <a:buAutoNum type="arabicParenR"/>
                </a:pPr>
                <a:r>
                  <a:rPr lang="ko-KR" altLang="en-US" sz="800" dirty="0" err="1" smtClean="0"/>
                  <a:t>관측점에서</a:t>
                </a:r>
                <a:r>
                  <a:rPr lang="en-US" altLang="ko-KR" sz="800" dirty="0" smtClean="0"/>
                  <a:t>negative gradient </a:t>
                </a:r>
                <a:r>
                  <a:rPr lang="ko-KR" altLang="en-US" sz="800" dirty="0" smtClean="0"/>
                  <a:t>산출</a:t>
                </a:r>
                <a:endParaRPr lang="en-US" altLang="ko-KR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𝑖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𝑛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sz="800" dirty="0" smtClean="0"/>
              </a:p>
              <a:p>
                <a:pPr marL="228600" indent="-228600">
                  <a:buAutoNum type="arabicParenR" startAt="2"/>
                </a:pPr>
                <a:r>
                  <a:rPr lang="en-US" altLang="ko-KR" sz="800" dirty="0" smtClean="0"/>
                  <a:t>n</a:t>
                </a:r>
                <a:r>
                  <a:rPr lang="ko-KR" altLang="en-US" sz="800" dirty="0" smtClean="0"/>
                  <a:t>개 개체 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개를 임의추출하고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 smtClean="0"/>
                  <a:t>     negative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예측하는 회귀나무 구축</a:t>
                </a:r>
                <a:endParaRPr lang="en-US" altLang="ko-KR" sz="800" dirty="0" smtClean="0"/>
              </a:p>
              <a:p>
                <a:pPr marL="228600" indent="-228600">
                  <a:buAutoNum type="arabicParenR" startAt="3"/>
                </a:pPr>
                <a:r>
                  <a:rPr lang="ko-KR" altLang="en-US" sz="800" dirty="0" smtClean="0"/>
                  <a:t>회귀나무에 의해 전체영역을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분할하고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ko-KR" altLang="en-US" sz="800" dirty="0" err="1" smtClean="0"/>
                  <a:t>부영역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에서 최적의 변위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산출</a:t>
                </a:r>
                <a:endParaRPr lang="en-US" altLang="ko-KR" sz="800" dirty="0"/>
              </a:p>
              <a:p>
                <a:r>
                  <a:rPr lang="en-US" altLang="ko-KR" sz="800" dirty="0" smtClean="0"/>
                  <a:t>4)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800" dirty="0" smtClean="0"/>
                  <a:t>의 업데이트 </a:t>
                </a:r>
                <a:endParaRPr lang="en-US" altLang="ko-KR" sz="8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800" dirty="0" smtClean="0"/>
                  <a:t>&lt;-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800" b="0" i="1" smtClean="0">
                        <a:latin typeface="Cambria Math"/>
                      </a:rPr>
                      <m:t>+</m:t>
                    </m:r>
                    <m:r>
                      <a:rPr lang="ko-KR" altLang="en-US" sz="800" b="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ko-KR" sz="800" dirty="0" smtClean="0"/>
              </a:p>
              <a:p>
                <a:endParaRPr lang="en-US" altLang="ko-KR" sz="800" dirty="0" smtClean="0"/>
              </a:p>
              <a:p>
                <a:endParaRPr lang="ko-KR" altLang="en-US" sz="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/>
          <p:cNvSpPr/>
          <p:nvPr/>
        </p:nvSpPr>
        <p:spPr>
          <a:xfrm>
            <a:off x="801241" y="4549527"/>
            <a:ext cx="4868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앞선 분석 방향에서도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통한 차원축소의 효과가 크지 않은 모습을 보였다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따라서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연속형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변수와 범주형 변수의 처리가 간단하고 중요한 변수를 찾아주는 의사결정나무에 기반한 모형을 선택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 기반 모형에서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Decision Tree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는 첫 분할에 쓰이는 변수에 따라 나무의 모형이 크게 변하기 때문에 앙상블 기법을 사용하는 것이 더 안정된 모형이라 판단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다양한 앙상블 기법 중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Hyper Parameter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조절에 따라 좀 더 높은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F-Score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얻을 수 있는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사용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N_tree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(T)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깊이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최소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열에서의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당 열에서의 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기대 손실을 최소화하는 알고리즘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rounds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의이동 평균이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	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GBM(Gradient Boosting Machine)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5149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4" name="그림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00121"/>
            <a:ext cx="12207703" cy="2521355"/>
          </a:xfrm>
          <a:custGeom>
            <a:avLst/>
            <a:gdLst>
              <a:gd name="connsiteX0" fmla="*/ 12225789 w 12225789"/>
              <a:gd name="connsiteY0" fmla="*/ 0 h 2521355"/>
              <a:gd name="connsiteX1" fmla="*/ 0 w 12225789"/>
              <a:gd name="connsiteY1" fmla="*/ 1260677 h 2521355"/>
              <a:gd name="connsiteX2" fmla="*/ 0 w 12225789"/>
              <a:gd name="connsiteY2" fmla="*/ 2521355 h 2521355"/>
              <a:gd name="connsiteX3" fmla="*/ 12225789 w 12225789"/>
              <a:gd name="connsiteY3" fmla="*/ 2521355 h 252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5789" h="2521355">
                <a:moveTo>
                  <a:pt x="12225789" y="0"/>
                </a:moveTo>
                <a:lnTo>
                  <a:pt x="0" y="1260677"/>
                </a:lnTo>
                <a:lnTo>
                  <a:pt x="0" y="2521355"/>
                </a:lnTo>
                <a:lnTo>
                  <a:pt x="12225789" y="2521355"/>
                </a:lnTo>
                <a:close/>
              </a:path>
            </a:pathLst>
          </a:cu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6"/>
          <p:cNvSpPr txBox="1">
            <a:spLocks/>
          </p:cNvSpPr>
          <p:nvPr/>
        </p:nvSpPr>
        <p:spPr>
          <a:xfrm>
            <a:off x="422034" y="372905"/>
            <a:ext cx="3302049" cy="432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3200" dirty="0">
              <a:solidFill>
                <a:srgbClr val="5D78AB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4067160" y="1771036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561996" y="1197352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714396" y="1256446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205697" y="1778462"/>
            <a:ext cx="2349074" cy="2291744"/>
            <a:chOff x="561480" y="1700438"/>
            <a:chExt cx="2349074" cy="2291744"/>
          </a:xfrm>
        </p:grpSpPr>
        <p:grpSp>
          <p:nvGrpSpPr>
            <p:cNvPr id="46" name="그룹 45"/>
            <p:cNvGrpSpPr/>
            <p:nvPr/>
          </p:nvGrpSpPr>
          <p:grpSpPr>
            <a:xfrm>
              <a:off x="608543" y="1700438"/>
              <a:ext cx="2302011" cy="2291744"/>
              <a:chOff x="644213" y="1088604"/>
              <a:chExt cx="3069347" cy="2291744"/>
            </a:xfrm>
          </p:grpSpPr>
          <p:sp>
            <p:nvSpPr>
              <p:cNvPr id="47" name="텍스트 개체 틀 3"/>
              <p:cNvSpPr txBox="1">
                <a:spLocks/>
              </p:cNvSpPr>
              <p:nvPr/>
            </p:nvSpPr>
            <p:spPr>
              <a:xfrm>
                <a:off x="701966" y="1088604"/>
                <a:ext cx="1325515" cy="16407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#1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텍스트 개체 틀 6"/>
              <p:cNvSpPr txBox="1">
                <a:spLocks/>
              </p:cNvSpPr>
              <p:nvPr/>
            </p:nvSpPr>
            <p:spPr>
              <a:xfrm>
                <a:off x="792198" y="1921989"/>
                <a:ext cx="1694442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배경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텍스트 개체 틀 6"/>
              <p:cNvSpPr txBox="1">
                <a:spLocks/>
              </p:cNvSpPr>
              <p:nvPr/>
            </p:nvSpPr>
            <p:spPr>
              <a:xfrm>
                <a:off x="785350" y="2310713"/>
                <a:ext cx="1701290" cy="24878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dirty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소개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텍스트 개체 틀 6"/>
              <p:cNvSpPr txBox="1">
                <a:spLocks/>
              </p:cNvSpPr>
              <p:nvPr/>
            </p:nvSpPr>
            <p:spPr>
              <a:xfrm>
                <a:off x="785350" y="2701910"/>
                <a:ext cx="2202255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03</a:t>
                </a:r>
                <a:r>
                  <a:rPr lang="en-US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en-US" altLang="ko-KR" sz="1600" b="0" spc="-87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EDA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 전처리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텍스트 개체 틀 6"/>
              <p:cNvSpPr txBox="1">
                <a:spLocks/>
              </p:cNvSpPr>
              <p:nvPr/>
            </p:nvSpPr>
            <p:spPr>
              <a:xfrm>
                <a:off x="644213" y="1453489"/>
                <a:ext cx="3069347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200"/>
                  </a:spcBef>
                </a:pPr>
                <a:r>
                  <a:rPr lang="ko-KR" alt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배경 및 데이터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</a:t>
                </a:r>
                <a:endParaRPr 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텍스트 개체 틀 6"/>
              <p:cNvSpPr txBox="1">
                <a:spLocks/>
              </p:cNvSpPr>
              <p:nvPr/>
            </p:nvSpPr>
            <p:spPr>
              <a:xfrm>
                <a:off x="785350" y="3112413"/>
                <a:ext cx="192747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04</a:t>
                </a:r>
                <a:r>
                  <a:rPr 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방향 결정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H="1" flipV="1">
              <a:off x="561480" y="1946769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723724" y="1778462"/>
            <a:ext cx="1953249" cy="1475085"/>
            <a:chOff x="3742507" y="1694437"/>
            <a:chExt cx="1953249" cy="1475085"/>
          </a:xfrm>
        </p:grpSpPr>
        <p:grpSp>
          <p:nvGrpSpPr>
            <p:cNvPr id="23" name="그룹 22"/>
            <p:cNvGrpSpPr/>
            <p:nvPr/>
          </p:nvGrpSpPr>
          <p:grpSpPr>
            <a:xfrm>
              <a:off x="3810407" y="1694437"/>
              <a:ext cx="1885349" cy="1475085"/>
              <a:chOff x="883" y="1348401"/>
              <a:chExt cx="2513799" cy="1475085"/>
            </a:xfrm>
          </p:grpSpPr>
          <p:sp>
            <p:nvSpPr>
              <p:cNvPr id="38" name="텍스트 개체 틀 3"/>
              <p:cNvSpPr txBox="1">
                <a:spLocks/>
              </p:cNvSpPr>
              <p:nvPr/>
            </p:nvSpPr>
            <p:spPr>
              <a:xfrm>
                <a:off x="20390" y="1348401"/>
                <a:ext cx="1166809" cy="18175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#2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텍스트 개체 틀 6"/>
              <p:cNvSpPr txBox="1">
                <a:spLocks/>
              </p:cNvSpPr>
              <p:nvPr/>
            </p:nvSpPr>
            <p:spPr>
              <a:xfrm>
                <a:off x="139875" y="2187787"/>
                <a:ext cx="223581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 모델 소개 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텍스트 개체 틀 6"/>
              <p:cNvSpPr txBox="1">
                <a:spLocks/>
              </p:cNvSpPr>
              <p:nvPr/>
            </p:nvSpPr>
            <p:spPr>
              <a:xfrm>
                <a:off x="139875" y="2555551"/>
                <a:ext cx="169887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최적값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찾기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텍스트 개체 틀 6"/>
              <p:cNvSpPr txBox="1">
                <a:spLocks/>
              </p:cNvSpPr>
              <p:nvPr/>
            </p:nvSpPr>
            <p:spPr>
              <a:xfrm>
                <a:off x="883" y="1726996"/>
                <a:ext cx="251379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분석 프로세스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2" name="직선 연결선 31"/>
            <p:cNvCxnSpPr/>
            <p:nvPr/>
          </p:nvCxnSpPr>
          <p:spPr>
            <a:xfrm flipH="1" flipV="1">
              <a:off x="3742507" y="1945417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/>
          <p:nvPr/>
        </p:nvCxnSpPr>
        <p:spPr>
          <a:xfrm>
            <a:off x="7802515" y="1782904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610600" y="1785442"/>
            <a:ext cx="2093449" cy="663383"/>
            <a:chOff x="7224961" y="1690171"/>
            <a:chExt cx="2093449" cy="663383"/>
          </a:xfrm>
        </p:grpSpPr>
        <p:grpSp>
          <p:nvGrpSpPr>
            <p:cNvPr id="53" name="그룹 52"/>
            <p:cNvGrpSpPr/>
            <p:nvPr/>
          </p:nvGrpSpPr>
          <p:grpSpPr>
            <a:xfrm>
              <a:off x="7229662" y="1690171"/>
              <a:ext cx="2088748" cy="663383"/>
              <a:chOff x="7070" y="1362797"/>
              <a:chExt cx="2784998" cy="663383"/>
            </a:xfrm>
          </p:grpSpPr>
          <p:sp>
            <p:nvSpPr>
              <p:cNvPr id="54" name="텍스트 개체 틀 3"/>
              <p:cNvSpPr txBox="1">
                <a:spLocks/>
              </p:cNvSpPr>
              <p:nvPr/>
            </p:nvSpPr>
            <p:spPr>
              <a:xfrm>
                <a:off x="58067" y="1362797"/>
                <a:ext cx="1341502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#3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텍스트 개체 틀 6"/>
              <p:cNvSpPr txBox="1">
                <a:spLocks/>
              </p:cNvSpPr>
              <p:nvPr/>
            </p:nvSpPr>
            <p:spPr>
              <a:xfrm>
                <a:off x="7070" y="1729670"/>
                <a:ext cx="2784998" cy="29651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결과 해석 및 활용 방안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 flipH="1" flipV="1">
              <a:off x="7224961" y="1938048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개체 틀 6"/>
          <p:cNvSpPr txBox="1">
            <a:spLocks/>
          </p:cNvSpPr>
          <p:nvPr/>
        </p:nvSpPr>
        <p:spPr>
          <a:xfrm>
            <a:off x="8716526" y="2582848"/>
            <a:ext cx="1676863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87388" indent="-38738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212" b="1" kern="1200" spc="-87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01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해석</a:t>
            </a:r>
            <a:endParaRPr lang="en-US" altLang="en-US" sz="1600" b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텍스트 개체 틀 6"/>
          <p:cNvSpPr txBox="1">
            <a:spLocks/>
          </p:cNvSpPr>
          <p:nvPr/>
        </p:nvSpPr>
        <p:spPr>
          <a:xfrm>
            <a:off x="8716526" y="2950612"/>
            <a:ext cx="1274158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02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</a:t>
            </a:r>
            <a:endParaRPr lang="en-US" altLang="en-US" sz="1600" b="0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41450" y="2090893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개념을 계승한 알고리즘으로 동일한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boosting algorithm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 더 정규화된 모델링을 사용함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65728" y="1997869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5728" y="503763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54054" y="1910533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995994" y="1910533"/>
            <a:ext cx="0" cy="4201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37308" y="5534196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다른 점은 더 정규화된 모델 링을 통해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(over-fitting)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줄여 더 좋은 성능을 기대할 수 있다는 점과 메모리 최적화를 통해 더 빠른 연산 속도를 보인다는 점이다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761586" y="54411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49912" y="5353836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64005" y="2311840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64004" y="2019453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XGB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61586" y="59364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GBM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XGB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L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loss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b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regularization </a:t>
                </a:r>
                <a:r>
                  <a:rPr lang="en-US" altLang="ko-KR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term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545" t="-735" b="-6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9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(</a:t>
                </a:r>
                <a:r>
                  <a:rPr lang="en-US" altLang="ko-KR" sz="9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regularization term) </a:t>
                </a:r>
                <a:r>
                  <a:rPr lang="en-US" altLang="ko-KR" sz="900" dirty="0"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</a:t>
                </a:r>
                <a:endParaRPr lang="en-US" altLang="ko-KR" sz="1000" dirty="0"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4234640" y="2955632"/>
            <a:ext cx="1331635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800" i="1" smtClean="0">
                          <a:latin typeface="Cambria Math"/>
                          <a:ea typeface="Cambria Math"/>
                        </a:rPr>
                        <m:t>Ω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800" b="0" i="1" smtClean="0">
                          <a:latin typeface="Cambria Math"/>
                          <a:ea typeface="Cambria Math"/>
                        </a:rPr>
                        <m:t>Υ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ko-KR" altLang="en-US" sz="800" b="0" i="1" smtClean="0">
                          <a:latin typeface="Cambria Math"/>
                          <a:ea typeface="Cambria Math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8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blipFill rotWithShape="1">
                <a:blip r:embed="rId5"/>
                <a:stretch>
                  <a:fillRect t="-78667" r="-39904" b="-1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𝑤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altLang="ko-KR" sz="800" b="0" dirty="0" smtClean="0"/>
                  <a:t>leaves score</a:t>
                </a:r>
                <a:r>
                  <a:rPr lang="ko-KR" altLang="en-US" sz="800" dirty="0" smtClean="0"/>
                  <a:t>의</a:t>
                </a:r>
                <a:r>
                  <a:rPr lang="en-US" altLang="ko-KR" sz="800" dirty="0" smtClean="0"/>
                  <a:t>vector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𝑇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altLang="ko-KR" sz="800" dirty="0" smtClean="0"/>
                  <a:t>number of leaves</a:t>
                </a:r>
                <a:endParaRPr lang="ko-KR" altLang="en-US" sz="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N_tree(T) : 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깊이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샘플의 최소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solidFill>
                          <a:prstClr val="black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)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 당 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기대 손실을 최소화하는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알고리즘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lambda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L2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</a:t>
                </a:r>
                <a:r>
                  <a:rPr lang="ko-KR" altLang="en-US" sz="90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과적합을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줄이기 위해 사용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alpha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L1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높은 차원에서 계산 양을 감소시킴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rounds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의이동 평균이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stopping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9" y="3260444"/>
            <a:ext cx="3309998" cy="170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Gradient Boosting)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4696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5639759" y="1740118"/>
            <a:ext cx="6124575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29883" y="1740118"/>
            <a:ext cx="4763709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19964" y="1785057"/>
            <a:ext cx="810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07130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48479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897963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29184" y="2144271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31463" y="2144270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0640" y="2087119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97733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6172160" y="4495587"/>
            <a:ext cx="749906" cy="848158"/>
            <a:chOff x="6191147" y="4489650"/>
            <a:chExt cx="749906" cy="84815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6191147" y="5065393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191147" y="448965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734230" y="3850841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19638" y="3912396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448478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7622905" y="4496082"/>
            <a:ext cx="749906" cy="847169"/>
            <a:chOff x="7622905" y="4489650"/>
            <a:chExt cx="749906" cy="84716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622905" y="5064404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7622905" y="448965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8875825" y="3898108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926255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307707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17758" y="2082351"/>
            <a:ext cx="16786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Reg_lambda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143777" y="3893340"/>
            <a:ext cx="15937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Reg_alpha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335999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6181557" y="2608911"/>
            <a:ext cx="749906" cy="1002014"/>
            <a:chOff x="6191147" y="2621072"/>
            <a:chExt cx="749906" cy="100201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191147" y="2985871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150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191147" y="3350671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191147" y="2621072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7622906" y="2541719"/>
            <a:ext cx="749906" cy="1136398"/>
            <a:chOff x="7629703" y="2567056"/>
            <a:chExt cx="749906" cy="1136398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7629703" y="2999047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</a:t>
              </a:r>
              <a:endParaRPr lang="ko-KR" altLang="en-US" sz="1000" kern="0" dirty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7629703" y="343103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835379" y="3166584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835379" y="273459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7629703" y="2567056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10482134" y="2608911"/>
            <a:ext cx="749906" cy="1002014"/>
            <a:chOff x="10487067" y="2644880"/>
            <a:chExt cx="749906" cy="100201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0487067" y="300967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0487067" y="337447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0487067" y="264488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0.005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10510426" y="4418659"/>
            <a:ext cx="749906" cy="1002014"/>
            <a:chOff x="10487067" y="4430119"/>
            <a:chExt cx="749906" cy="1002014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0487067" y="4794918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0487067" y="5159718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0487067" y="443011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9100682" y="4418659"/>
            <a:ext cx="749906" cy="1002014"/>
            <a:chOff x="9110651" y="4425351"/>
            <a:chExt cx="749906" cy="100201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9110651" y="479015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0.08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110651" y="515495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9110651" y="4425351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752220" y="1783499"/>
            <a:ext cx="870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17915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459264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937324" y="2481771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39968" y="2116726"/>
            <a:ext cx="1035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307170" y="2116725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08121" y="2059574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08518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45015" y="3823296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130423" y="3884851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459263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67286" y="3879735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942489" y="429151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192342" y="2608911"/>
            <a:ext cx="749906" cy="1002014"/>
            <a:chOff x="1192342" y="2592780"/>
            <a:chExt cx="749906" cy="1002014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1192342" y="2975454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1000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192342" y="332237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1500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192342" y="259278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2633691" y="2541719"/>
            <a:ext cx="749906" cy="1136398"/>
            <a:chOff x="2633690" y="2549498"/>
            <a:chExt cx="749906" cy="113639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2633690" y="298148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endParaRPr lang="ko-KR" altLang="en-US" sz="1000" kern="0" dirty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2633690" y="3413481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839366" y="314902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839366" y="2717035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633690" y="2549498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111751" y="2674003"/>
            <a:ext cx="749906" cy="871831"/>
            <a:chOff x="4111750" y="2639680"/>
            <a:chExt cx="749906" cy="871831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4111750" y="2639680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111750" y="3239096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17426" y="2890929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1182945" y="4502281"/>
            <a:ext cx="749906" cy="834770"/>
            <a:chOff x="1195253" y="4455194"/>
            <a:chExt cx="749906" cy="83477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195253" y="501754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1195253" y="4455194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2633690" y="4502281"/>
            <a:ext cx="749906" cy="834770"/>
            <a:chOff x="2633690" y="4455193"/>
            <a:chExt cx="749906" cy="834770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2633690" y="5017548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2633690" y="4455193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4116916" y="4351467"/>
            <a:ext cx="749906" cy="1136398"/>
            <a:chOff x="4116916" y="4341364"/>
            <a:chExt cx="749906" cy="1136398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4116916" y="4773355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0.01</a:t>
              </a:r>
              <a:endParaRPr lang="ko-KR" altLang="en-US" sz="1000" kern="0" dirty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4116916" y="5205347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322592" y="4940892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322592" y="4508901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4116916" y="4341364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121" name="직사각형 1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맞는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Hyper-Parameter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조절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9072390" y="2541719"/>
            <a:ext cx="749906" cy="1136398"/>
            <a:chOff x="7629703" y="2567056"/>
            <a:chExt cx="749906" cy="1136398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7629703" y="2999047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</a:t>
              </a:r>
              <a:endParaRPr lang="ko-KR" altLang="en-US" sz="1000" kern="0" dirty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7629703" y="3431039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16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7835379" y="3166584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835379" y="273459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</a:t>
              </a:r>
              <a:endParaRPr lang="ko-KR" altLang="en-US" sz="3200" dirty="0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7629703" y="2567056"/>
              <a:ext cx="749906" cy="2724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10815" y="1996777"/>
            <a:ext cx="3694825" cy="3217764"/>
            <a:chOff x="812635" y="2469085"/>
            <a:chExt cx="3800134" cy="324853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" b="7534"/>
            <a:stretch/>
          </p:blipFill>
          <p:spPr bwMode="auto">
            <a:xfrm>
              <a:off x="1181967" y="2469085"/>
              <a:ext cx="3430802" cy="2878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812635" y="3424519"/>
              <a:ext cx="375000" cy="1206522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F-measure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53475" y="5447704"/>
              <a:ext cx="1887785" cy="269912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Threshold value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b="7642"/>
          <a:stretch/>
        </p:blipFill>
        <p:spPr bwMode="auto">
          <a:xfrm>
            <a:off x="4973297" y="1967750"/>
            <a:ext cx="3410857" cy="288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728499" y="4951397"/>
            <a:ext cx="1885945" cy="267356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 value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42205" y="2943163"/>
            <a:ext cx="374634" cy="11950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84018" y="3490090"/>
            <a:ext cx="293017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8441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8309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630897" y="2304955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44375" y="2315471"/>
            <a:ext cx="2803894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Random seed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값을 조절하면서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모델링을 시행하고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값이 최대가 되는 지점과 그래프의 기울기가 평평한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(=Threshold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변화에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 민감하게 반응하지 않는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지점을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통해 찾아냈다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 average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구해서 다음과 같은 그래프를 만들고 최적의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정하였다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02582" y="4705071"/>
            <a:ext cx="362857" cy="195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01598" y="4669894"/>
            <a:ext cx="486031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30897" y="4384888"/>
            <a:ext cx="3043918" cy="454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Optimal Threshold :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70233" y="5371057"/>
            <a:ext cx="20749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F-measure : 0.36</a:t>
            </a:r>
          </a:p>
          <a:p>
            <a:pPr algn="r"/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(0.5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기준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10689350" y="5434559"/>
            <a:ext cx="246740" cy="1937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43121" y="5375792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0.46</a:t>
            </a:r>
            <a:endParaRPr lang="ko-KR" altLang="en-US" dirty="0">
              <a:solidFill>
                <a:srgbClr val="F96C6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통해 최적의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Threshold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27211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54797"/>
              </p:ext>
            </p:extLst>
          </p:nvPr>
        </p:nvGraphicFramePr>
        <p:xfrm>
          <a:off x="536063" y="2546336"/>
          <a:ext cx="11134454" cy="13523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07203"/>
                <a:gridCol w="2820733"/>
                <a:gridCol w="2503259"/>
                <a:gridCol w="2503259"/>
              </a:tblGrid>
              <a:tr h="444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Model(10 fold</a:t>
                      </a:r>
                      <a:r>
                        <a:rPr lang="en-US" altLang="ko-KR" sz="1600" b="1" kern="1200" spc="30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CV mean)</a:t>
                      </a:r>
                      <a:endParaRPr lang="ko-KR" altLang="en-US" sz="16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Precision</a:t>
                      </a:r>
                      <a:endParaRPr lang="ko-KR" altLang="en-US" sz="2000" b="1" kern="1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Recall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F-score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GBM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0.42787975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0.5209834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0.46676928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XGB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0.43551828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0.5421391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96C6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0.4830148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96C6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rot="5400000">
            <a:off x="6148979" y="4136397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0242" y="4920342"/>
            <a:ext cx="11134452" cy="98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14736" y="5236916"/>
            <a:ext cx="101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Q.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분류 방식이 다른 모델과 </a:t>
            </a:r>
            <a:r>
              <a:rPr lang="ko-KR" altLang="en-US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앙상블하여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좀 더 높은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Precision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Recall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값을 얻을 수 있지 않을까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모델과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F-Score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5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50831" y="2191502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Learner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개념으로 여러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앙상블해서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예측하는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방법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learner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에서 도출된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예측값을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Stacked Model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feature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사용해서 어떤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모델이 어디서 좋은 성능을 발휘하는지 잘 구분할 수 있다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 앙상블 기법인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배깅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(bagging)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부스팅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(boosting)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다르게 서로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타입의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모델을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결합 해 모델 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feature selection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각각의 모델링의 병렬 작업이 가능하다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5109" y="2098478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5109" y="322239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63434" y="2011142"/>
            <a:ext cx="1379216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Stacking?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5905375" y="2042984"/>
            <a:ext cx="16677" cy="41808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39999" y="4086988"/>
            <a:ext cx="4995590" cy="2046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1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 Training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set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두개로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분리한다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2.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첫번째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부분을 가지고 몇몇 기본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3.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부분으로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base learner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test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4. 3(base learner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 예측한 값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input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하고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정확한 값을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output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으로 해서 더 높은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layer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9999" y="3794600"/>
            <a:ext cx="4995590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</a:t>
            </a: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tacking Process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91112" y="4677531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Random Forest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091111" y="5063526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91110" y="5426199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91113" y="5785837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DNN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23188" y="4681321"/>
            <a:ext cx="1235151" cy="13838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Stacked</a:t>
            </a:r>
          </a:p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Model</a:t>
            </a:r>
          </a:p>
        </p:txBody>
      </p:sp>
      <p:sp>
        <p:nvSpPr>
          <p:cNvPr id="46" name="오른쪽 화살표 45"/>
          <p:cNvSpPr/>
          <p:nvPr/>
        </p:nvSpPr>
        <p:spPr>
          <a:xfrm>
            <a:off x="10050276" y="4922415"/>
            <a:ext cx="274195" cy="84083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21" y="2318689"/>
            <a:ext cx="1665804" cy="15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95" y="2289904"/>
            <a:ext cx="2019823" cy="160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59403" y="2667452"/>
            <a:ext cx="8114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</a:p>
          <a:p>
            <a:pPr algn="ctr"/>
            <a:endParaRPr lang="en-US" altLang="ko-KR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204688" y="2929937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</a:p>
        </p:txBody>
      </p:sp>
    </p:spTree>
    <p:extLst>
      <p:ext uri="{BB962C8B-B14F-4D97-AF65-F5344CB8AC3E}">
        <p14:creationId xmlns:p14="http://schemas.microsoft.com/office/powerpoint/2010/main" val="27966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결과 해석 및 활용 방안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#3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8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입력된 변수 중 어떤 변수가 상대적으로 중요하게 쓰였을까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6061" y="1800154"/>
            <a:ext cx="5567227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Relative Importance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6826146" y="3832087"/>
                <a:ext cx="4844368" cy="2446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모형 </a:t>
                </a:r>
                <a14:m>
                  <m:oMath xmlns:m="http://schemas.openxmlformats.org/officeDocument/2006/math">
                    <m:r>
                      <a:rPr lang="en-US" altLang="ko-KR" sz="11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𝑀</m:t>
                    </m:r>
                    <m:d>
                      <m:d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100" i="1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100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  <m:r>
                              <a:rPr lang="en-US" altLang="ko-KR" sz="1100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100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100" i="1">
                                    <a:ln>
                                      <a:solidFill>
                                        <a:srgbClr val="5B9BD5">
                                          <a:shade val="50000"/>
                                          <a:alpha val="0"/>
                                        </a:srgbClr>
                                      </a:solidFill>
                                    </a:ln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>
                                    <a:ln>
                                      <a:solidFill>
                                        <a:srgbClr val="5B9BD5">
                                          <a:shade val="50000"/>
                                          <a:alpha val="0"/>
                                        </a:srgbClr>
                                      </a:solidFill>
                                    </a:ln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나눔바른고딕" panose="020B0603020101020101" pitchFamily="50" charset="-127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1100">
                                    <a:ln>
                                      <a:solidFill>
                                        <a:srgbClr val="5B9BD5">
                                          <a:shade val="50000"/>
                                          <a:alpha val="0"/>
                                        </a:srgbClr>
                                      </a:solidFill>
                                    </a:ln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나눔바른고딕" panose="020B0603020101020101" pitchFamily="50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중요도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(Variable importance)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𝐼𝑚</m:t>
                      </m:r>
                      <m:sSub>
                        <m:sSub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𝑀</m:t>
                          </m:r>
                        </m:e>
                      </m:d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𝑡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1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:endParaRPr lang="en-US" altLang="ko-KR" sz="1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11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𝐼𝑚</m:t>
                    </m:r>
                    <m:sSub>
                      <m:sSub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1100">
                                <a:ln>
                                  <a:solidFill>
                                    <a:srgbClr val="5B9BD5">
                                      <a:shade val="50000"/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black"/>
                                </a:solidFill>
                                <a:latin typeface="Cambria Math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나무모형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예측변수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ko-KR" altLang="en-US" sz="1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중요도로서</a:t>
                </a:r>
                <a:endParaRPr lang="en-US" altLang="ko-KR" sz="1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𝐼𝑚</m:t>
                      </m:r>
                      <m:sSub>
                        <m:sSub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𝑎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𝑙𝑙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 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𝑛𝑜𝑑𝑒𝑠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 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𝑠𝑝𝑙𝑖𝑡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 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𝑏𝑦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𝛻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𝐼𝑚𝑝𝑢𝑟𝑖𝑡𝑦</m:t>
                          </m:r>
                        </m:e>
                      </m:nary>
                    </m:oMath>
                  </m:oMathPara>
                </a14:m>
                <a:endParaRPr lang="en-US" altLang="ko-KR" sz="11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:endParaRPr lang="en-US" altLang="ko-KR" sz="1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:r>
                  <a:rPr lang="ko-KR" altLang="en-US" sz="110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정의된다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이때 모형 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변수의 상대적 </a:t>
                </a:r>
                <a:r>
                  <a:rPr lang="ko-KR" altLang="en-US" sz="1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중요도</a:t>
                </a:r>
                <a:r>
                  <a:rPr lang="en-US" altLang="ko-KR" sz="1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(relative influence)</a:t>
                </a:r>
                <a:r>
                  <a:rPr lang="ko-KR" altLang="en-US" sz="1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</a:t>
                </a:r>
                <a:endParaRPr lang="en-US" altLang="ko-KR" sz="1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𝐼𝑚</m:t>
                      </m:r>
                      <m:sSubSup>
                        <m:sSubSup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sSubSupPr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𝑀</m:t>
                          </m:r>
                        </m:e>
                      </m:d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≔ </m:t>
                      </m:r>
                      <m:f>
                        <m:fPr>
                          <m:ctrlPr>
                            <a:rPr lang="en-US" altLang="ko-KR" sz="1100" i="1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𝐼𝑚</m:t>
                          </m:r>
                          <m:sSub>
                            <m:sSubPr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(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𝑀</m:t>
                          </m:r>
                          <m:r>
                            <a:rPr lang="en-US" altLang="ko-KR" sz="1100">
                              <a:ln>
                                <a:solidFill>
                                  <a:srgbClr val="5B9BD5">
                                    <a:shade val="50000"/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/>
                              <a:ea typeface="나눔바른고딕" panose="020B0603020101020101" pitchFamily="50" charset="-127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100" i="1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𝐼𝑚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ln>
                                        <a:solidFill>
                                          <a:srgbClr val="5B9BD5">
                                            <a:shade val="50000"/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>
                                      <a:ln>
                                        <a:solidFill>
                                          <a:srgbClr val="5B9BD5">
                                            <a:shade val="50000"/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나눔바른고딕" panose="020B0603020101020101" pitchFamily="50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1100">
                                      <a:ln>
                                        <a:solidFill>
                                          <a:srgbClr val="5B9BD5">
                                            <a:shade val="50000"/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나눔바른고딕" panose="020B0603020101020101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(</m:t>
                              </m:r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𝑀</m:t>
                              </m:r>
                              <m:r>
                                <a:rPr lang="en-US" altLang="ko-KR" sz="1100">
                                  <a:ln>
                                    <a:solidFill>
                                      <a:srgbClr val="5B9BD5">
                                        <a:shade val="50000"/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/>
                                  <a:ea typeface="나눔바른고딕" panose="020B0603020101020101" pitchFamily="50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110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Cambria Math"/>
                          <a:ea typeface="나눔바른고딕" panose="020B0603020101020101" pitchFamily="50" charset="-127"/>
                        </a:rPr>
                        <m:t>×100</m:t>
                      </m:r>
                    </m:oMath>
                  </m:oMathPara>
                </a14:m>
                <a:endParaRPr lang="en-US" altLang="ko-KR" sz="1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/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이다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46" y="3832087"/>
                <a:ext cx="4844368" cy="2446375"/>
              </a:xfrm>
              <a:prstGeom prst="rect">
                <a:avLst/>
              </a:prstGeom>
              <a:blipFill rotWithShape="1">
                <a:blip r:embed="rId3"/>
                <a:stretch>
                  <a:fillRect t="-13466" b="-7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>
          <a:xfrm>
            <a:off x="6826146" y="3626168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826146" y="6274044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14471" y="3538832"/>
            <a:ext cx="2221719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Relative Importance?</a:t>
            </a:r>
            <a:endParaRPr lang="en-US" altLang="ko-KR" sz="8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6427891" y="1721776"/>
            <a:ext cx="16676" cy="4552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826146" y="1800155"/>
            <a:ext cx="4844368" cy="1491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1" y="2293824"/>
            <a:ext cx="5567227" cy="398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917586" y="1853500"/>
            <a:ext cx="3610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1. AVG_CALL_FREQ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2. AVG_CALL_TIME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ratio_LNIF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E79A7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itchFamily="50" charset="-127"/>
                <a:ea typeface="나눔바른고딕" pitchFamily="50" charset="-127"/>
              </a:rPr>
              <a:t>4. HSHD_INFR_INCM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66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cross_CRDT_SPTCT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E79A7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6. CRDT_CARD_CNT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E79A7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7. MOBL_PRIN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E79A7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itchFamily="50" charset="-127"/>
                <a:ea typeface="나눔바른고딕" pitchFamily="50" charset="-127"/>
              </a:rPr>
              <a:t>8. PREM_OVDU_RATE</a:t>
            </a:r>
            <a:endParaRPr lang="en-US" altLang="ko-KR" sz="105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66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3672" y="1853499"/>
            <a:ext cx="29569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SCI 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신용평가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6600"/>
                </a:solidFill>
                <a:latin typeface="나눔바른고딕" pitchFamily="50" charset="-127"/>
                <a:ea typeface="나눔바른고딕" pitchFamily="50" charset="-127"/>
              </a:rPr>
              <a:t>한화생명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SKT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변수를 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Relative Importance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높은 순서로 정렬한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모델에서 고르게 사용됨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36062" y="2508416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변수가 연체 상환에 각각 어떤 영향을 미쳤을까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26146" y="4525046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6146" y="6314674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014471" y="4437710"/>
            <a:ext cx="2521415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8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Partial Dependency Plot? </a:t>
            </a:r>
            <a:endParaRPr lang="en-US" altLang="ko-KR" sz="8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6826146" y="4687527"/>
                <a:ext cx="4844368" cy="616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/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편의존 플롯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(Partial Dependence Plot)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예측함수가 각 설명변수에 어떻게 반응하는지 보여준다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10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임의의 값 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대하여 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개의 개체에서의 </a:t>
                </a:r>
                <a:r>
                  <a:rPr lang="ko-KR" altLang="en-US" sz="110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예측값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평균을 찍은 </a:t>
                </a:r>
                <a:r>
                  <a:rPr lang="ko-KR" altLang="en-US" sz="110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산점도로</a:t>
                </a:r>
                <a:r>
                  <a:rPr lang="ko-KR" altLang="en-US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변수의 평균적인 효과를 알 수 있다</a:t>
                </a:r>
                <a:r>
                  <a:rPr lang="en-US" altLang="ko-KR" sz="1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46" y="4687527"/>
                <a:ext cx="4844368" cy="616194"/>
              </a:xfrm>
              <a:prstGeom prst="rect">
                <a:avLst/>
              </a:prstGeom>
              <a:blipFill rotWithShape="1">
                <a:blip r:embed="rId3"/>
                <a:stretch>
                  <a:fillRect t="-990" b="-5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282022" y="5542726"/>
                <a:ext cx="3932615" cy="680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𝑖𝑝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022" y="5542726"/>
                <a:ext cx="3932615" cy="6805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6965153" y="5321529"/>
            <a:ext cx="1991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변수의 부분의존도 함수</a:t>
            </a:r>
            <a:endParaRPr lang="ko-KR" altLang="en-US" sz="1200" b="1" dirty="0"/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6422745" y="1762406"/>
            <a:ext cx="16676" cy="4552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36061" y="1800154"/>
            <a:ext cx="5567227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Partial Dependency Plot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6062" y="2162173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3705" y="2232951"/>
            <a:ext cx="865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Ratio_LNIF</a:t>
            </a:r>
            <a:endParaRPr lang="ko-KR" altLang="en-US" sz="1100" dirty="0"/>
          </a:p>
          <a:p>
            <a:endParaRPr lang="ko-KR" altLang="en-US" sz="11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3348539" y="2524517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348539" y="2178274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46182" y="2249052"/>
            <a:ext cx="1321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CRDT_CARD_CNT</a:t>
            </a:r>
            <a:endParaRPr lang="ko-KR" altLang="en-US" sz="11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536061" y="4746629"/>
            <a:ext cx="12406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36061" y="4400386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33704" y="4471164"/>
            <a:ext cx="8322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Per_CARD</a:t>
            </a:r>
            <a:endParaRPr lang="ko-KR" altLang="en-US" sz="11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348538" y="4762730"/>
            <a:ext cx="26504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348538" y="4416487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46181" y="4487265"/>
            <a:ext cx="23647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CRDT_OCCR_MDIF &amp; SPTCT_OCCR_MDIF</a:t>
            </a:r>
            <a:endParaRPr lang="ko-KR" altLang="en-US" sz="900" dirty="0"/>
          </a:p>
        </p:txBody>
      </p:sp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5"/>
          <a:srcRect l="41883" t="5329" r="38967" b="73818"/>
          <a:stretch>
            <a:fillRect/>
          </a:stretch>
        </p:blipFill>
        <p:spPr bwMode="auto">
          <a:xfrm>
            <a:off x="536060" y="2663838"/>
            <a:ext cx="2481327" cy="15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6826146" y="1800154"/>
            <a:ext cx="4844368" cy="2238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/>
          <a:srcRect l="3502" t="29689" r="77821" b="49458"/>
          <a:stretch>
            <a:fillRect/>
          </a:stretch>
        </p:blipFill>
        <p:spPr bwMode="auto">
          <a:xfrm>
            <a:off x="3348539" y="2663838"/>
            <a:ext cx="2420060" cy="15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/>
          <a:srcRect l="60833" t="54602" r="19781" b="24729"/>
          <a:stretch>
            <a:fillRect/>
          </a:stretch>
        </p:blipFill>
        <p:spPr bwMode="auto">
          <a:xfrm>
            <a:off x="536061" y="4887327"/>
            <a:ext cx="2481325" cy="14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4" descr="C:\Users\kis\Desktop\weather\data\crdt_sptct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r="16107"/>
          <a:stretch/>
        </p:blipFill>
        <p:spPr bwMode="auto">
          <a:xfrm>
            <a:off x="3307011" y="4887327"/>
            <a:ext cx="2104027" cy="187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kis\Desktop\weather\data\crdt_sptct.pn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0"/>
          <a:stretch/>
        </p:blipFill>
        <p:spPr bwMode="auto">
          <a:xfrm>
            <a:off x="5672740" y="4630997"/>
            <a:ext cx="334689" cy="186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6965152" y="1946347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신용평가 데이터의 </a:t>
            </a:r>
            <a:r>
              <a:rPr lang="en-US" altLang="ko-KR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PDP</a:t>
            </a:r>
            <a:endParaRPr lang="ko-KR" altLang="en-US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7014471" y="2240620"/>
            <a:ext cx="4457093" cy="1538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2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Ratio_LNIF</a:t>
            </a:r>
            <a:r>
              <a:rPr lang="ko-KR" altLang="en-US" sz="1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TOT_LNIF_AMT</a:t>
            </a:r>
            <a:r>
              <a:rPr lang="ko-KR" altLang="en-US" sz="1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총 대출 건수로 나눈 값으로 </a:t>
            </a:r>
            <a:r>
              <a:rPr lang="en-US" altLang="ko-KR" sz="12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부터 연체 확률이 급격하게 감소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-CRDT_CARD_CNT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현재 신용카드 총 개수로 신용카드가 증가함에 따라 연체확률이 감소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2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Per_CARD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CRDT_CARD_CNT/CTCD_CARD_CNT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신용카드의 계좌연령이다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1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인 경우 급격하게 감소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신용카드의 유지기간을 신용 대출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2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 분류로 범주화</a:t>
            </a:r>
            <a:endParaRPr lang="ko-KR" altLang="en-US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3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변수가 연체 상환에 각각 어떤 영향을 미쳤을까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36062" y="2009636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36062" y="1663393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3705" y="1734171"/>
            <a:ext cx="14318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PREM_OVDU_RATE</a:t>
            </a:r>
            <a:endParaRPr lang="ko-KR" altLang="en-US" sz="11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3348539" y="2025737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348539" y="1679494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746182" y="1750272"/>
            <a:ext cx="1436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GDINS_MON_PREM</a:t>
            </a:r>
            <a:endParaRPr lang="ko-KR" altLang="en-US" sz="1100" dirty="0"/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422745" y="1762406"/>
            <a:ext cx="16676" cy="4552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826146" y="2894700"/>
            <a:ext cx="4844368" cy="2279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2" name="Picture 5"/>
          <p:cNvPicPr>
            <a:picLocks noChangeAspect="1" noChangeArrowheads="1"/>
          </p:cNvPicPr>
          <p:nvPr/>
        </p:nvPicPr>
        <p:blipFill rotWithShape="1">
          <a:blip r:embed="rId3"/>
          <a:srcRect l="41883" t="29504" r="38967" b="51949"/>
          <a:stretch/>
        </p:blipFill>
        <p:spPr bwMode="auto">
          <a:xfrm>
            <a:off x="545542" y="2292646"/>
            <a:ext cx="2637629" cy="14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 rotWithShape="1">
          <a:blip r:embed="rId3"/>
          <a:srcRect l="60833" t="77855" r="19781" b="2985"/>
          <a:stretch/>
        </p:blipFill>
        <p:spPr bwMode="auto">
          <a:xfrm>
            <a:off x="3362394" y="2270595"/>
            <a:ext cx="2650479" cy="1472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 rotWithShape="1">
          <a:blip r:embed="rId3"/>
          <a:srcRect l="80419" t="78777" b="3198"/>
          <a:stretch/>
        </p:blipFill>
        <p:spPr bwMode="auto">
          <a:xfrm>
            <a:off x="3348538" y="4431837"/>
            <a:ext cx="2867233" cy="148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9" name="직선 연결선 58"/>
          <p:cNvCxnSpPr/>
          <p:nvPr/>
        </p:nvCxnSpPr>
        <p:spPr>
          <a:xfrm>
            <a:off x="536062" y="4206615"/>
            <a:ext cx="20939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36062" y="3860372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33705" y="3931150"/>
            <a:ext cx="1321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MAX_MON_PREM</a:t>
            </a:r>
            <a:endParaRPr lang="ko-KR" altLang="en-US" sz="11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3348539" y="4222716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348539" y="3876473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746182" y="3947251"/>
            <a:ext cx="1335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FMLY_TOT_PREM</a:t>
            </a:r>
            <a:endParaRPr lang="ko-KR" altLang="en-US" sz="1100" dirty="0"/>
          </a:p>
        </p:txBody>
      </p:sp>
      <p:sp>
        <p:nvSpPr>
          <p:cNvPr id="65" name="직사각형 64"/>
          <p:cNvSpPr/>
          <p:nvPr/>
        </p:nvSpPr>
        <p:spPr>
          <a:xfrm>
            <a:off x="6965152" y="3010816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험</a:t>
            </a:r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</a:t>
            </a:r>
            <a:r>
              <a:rPr lang="en-US" altLang="ko-KR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PDP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6862586" y="3343105"/>
            <a:ext cx="470595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-PREM_OVDU_RATE :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납입 보험료 횟수 중 연체한 보험료의 비율로 </a:t>
            </a:r>
            <a:r>
              <a:rPr lang="ko-KR" altLang="en-US" sz="11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연체율이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높아질 수록 상환을 못할 가능성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914400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-GDINS_MON_PREM :  </a:t>
            </a:r>
            <a:r>
              <a:rPr lang="ko-KR" altLang="en-US" sz="11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비연금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저축상품 월 납입 보험료로 </a:t>
            </a: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이상에서 연체 확률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-MAX_MON_PREM :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월 납입 보험료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-FMLY_TOT_PREM :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가구의 </a:t>
            </a:r>
            <a:r>
              <a:rPr lang="ko-KR" altLang="en-US" sz="11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기납입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보험료로 </a:t>
            </a: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이상에서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endParaRPr lang="en-US" altLang="ko-KR" sz="1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7" name="Picture 7"/>
          <p:cNvPicPr>
            <a:picLocks noChangeAspect="1" noChangeArrowheads="1"/>
          </p:cNvPicPr>
          <p:nvPr/>
        </p:nvPicPr>
        <p:blipFill rotWithShape="1">
          <a:blip r:embed="rId3"/>
          <a:srcRect l="80419" t="54971" b="27103"/>
          <a:stretch/>
        </p:blipFill>
        <p:spPr bwMode="auto">
          <a:xfrm>
            <a:off x="545542" y="4431837"/>
            <a:ext cx="2637629" cy="148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45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변수가 연체 상환에 각각 어떤 영향을 미쳤을까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422745" y="1762406"/>
            <a:ext cx="16676" cy="4552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826146" y="2894700"/>
            <a:ext cx="4844368" cy="1982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3"/>
          <a:srcRect l="22615" t="29688" r="58472" b="51776"/>
          <a:stretch/>
        </p:blipFill>
        <p:spPr bwMode="auto">
          <a:xfrm>
            <a:off x="536062" y="4482953"/>
            <a:ext cx="2612402" cy="143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/>
          <a:srcRect l="3502" t="6067" r="77821" b="76541"/>
          <a:stretch/>
        </p:blipFill>
        <p:spPr bwMode="auto">
          <a:xfrm>
            <a:off x="536062" y="2165103"/>
            <a:ext cx="2612402" cy="136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3"/>
          <a:srcRect l="22615" t="5328" r="58472" b="76646"/>
          <a:stretch/>
        </p:blipFill>
        <p:spPr bwMode="auto">
          <a:xfrm>
            <a:off x="3348539" y="2164204"/>
            <a:ext cx="2554060" cy="136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 rotWithShape="1">
          <a:blip r:embed="rId3"/>
          <a:srcRect l="80419" t="30161" b="51667"/>
          <a:stretch/>
        </p:blipFill>
        <p:spPr bwMode="auto">
          <a:xfrm>
            <a:off x="3348539" y="4482953"/>
            <a:ext cx="2554060" cy="143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연결선 23"/>
          <p:cNvCxnSpPr/>
          <p:nvPr/>
        </p:nvCxnSpPr>
        <p:spPr>
          <a:xfrm>
            <a:off x="536062" y="2009636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36062" y="1663393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endParaRPr lang="ko-KR" altLang="en-US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3705" y="1734171"/>
            <a:ext cx="12763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AVG_CALL_FREQ</a:t>
            </a:r>
            <a:endParaRPr lang="ko-KR" altLang="en-US" sz="1100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348539" y="2025737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348539" y="1679494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1100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46182" y="1750272"/>
            <a:ext cx="12538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AVG_CALL_TIME</a:t>
            </a:r>
            <a:endParaRPr lang="ko-KR" altLang="en-US" sz="11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536062" y="4206615"/>
            <a:ext cx="13421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36062" y="3860372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ko-KR" altLang="en-US" sz="1100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3705" y="3931150"/>
            <a:ext cx="9444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MOBL_PRIN</a:t>
            </a:r>
            <a:endParaRPr lang="ko-KR" altLang="en-US" sz="11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348539" y="4222716"/>
            <a:ext cx="17016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348539" y="3876473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100" b="1" dirty="0"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6182" y="3947251"/>
            <a:ext cx="1353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LT1Y_MXCO_AMT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6965152" y="3010816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</a:t>
            </a:r>
            <a:r>
              <a:rPr lang="ko-KR" altLang="en-US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</a:t>
            </a:r>
            <a:r>
              <a:rPr lang="en-US" altLang="ko-KR" sz="1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PDP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6862586" y="3343105"/>
            <a:ext cx="4498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-AVG_CALL_FREQ &amp; AVG_CALL_TIME :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통화 빈도와 평균 통화 시간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914400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MOBL_PRIN : 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할부금으로 </a:t>
            </a: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부터 연체 확률이 급격하게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-LT1Y_MXCO_AMT : 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최대 연체 금액으로 일정 금액 이상부터</a:t>
            </a:r>
            <a:r>
              <a:rPr lang="ko-KR" altLang="en-US" sz="1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</a:t>
            </a:r>
            <a:endParaRPr lang="en-US" altLang="ko-KR" sz="11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확률이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1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z="1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>
                <a:latin typeface="나눔바른고딕" pitchFamily="50" charset="-127"/>
                <a:ea typeface="나눔바른고딕" pitchFamily="50" charset="-127"/>
                <a:cs typeface="+mn-cs"/>
              </a:rPr>
              <a:t>분석 배경 및 데이터 처리</a:t>
            </a: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#1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8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002467" y="3365585"/>
            <a:ext cx="7738108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정확도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신뢰도  향상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 경험적인 지식으로 사용된 금융 관련 변수 이외에도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>
              <a:spcBef>
                <a:spcPts val="900"/>
              </a:spcBef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보험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통신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SNS 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등의 정형</a:t>
            </a:r>
            <a:r>
              <a: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및 비정형 데이터를 활용하는 확장 가능성 확인</a:t>
            </a:r>
            <a:endParaRPr lang="en-US" altLang="ko-KR" sz="14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활용 방안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향상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583345" y="3171462"/>
            <a:ext cx="2155284" cy="1851950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6226" y="3345083"/>
            <a:ext cx="1423685" cy="142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532686" y="1807655"/>
            <a:ext cx="1711750" cy="325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신용평가사</a:t>
            </a:r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934619" y="2608016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90760" y="2598664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055" name="Picture 7" descr="C:\Users\kis\Desktop\weather\data\girl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88" y="2916010"/>
            <a:ext cx="766831" cy="7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is\Desktop\weather\data\gi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19" y="3084197"/>
            <a:ext cx="818882" cy="8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03787" y="4622512"/>
            <a:ext cx="6505582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한화생명</a:t>
            </a:r>
            <a:r>
              <a:rPr lang="ko-KR" altLang="en-US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중금리대출</a:t>
            </a:r>
            <a:r>
              <a:rPr lang="ko-KR" altLang="en-US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서비스 </a:t>
            </a:r>
            <a:endParaRPr lang="en-US" altLang="ko-KR" sz="12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스마트 신용대출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]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19885" y="5423259"/>
            <a:ext cx="755292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신용등급 </a:t>
            </a:r>
            <a:r>
              <a:rPr lang="en-US" altLang="ko-KR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1~7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endParaRPr lang="en-US" altLang="ko-KR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일반법인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직장인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itchFamily="50" charset="-127"/>
                <a:ea typeface="나눔바른고딕" pitchFamily="50" charset="-127"/>
              </a:rPr>
              <a:t>개인사업자</a:t>
            </a:r>
            <a:endParaRPr lang="en-US" altLang="ko-KR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997899" y="4561485"/>
            <a:ext cx="7552926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endParaRPr lang="en-US" altLang="ko-KR" sz="10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자영업자</a:t>
            </a:r>
            <a:r>
              <a:rPr lang="en-US" altLang="ko-KR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프리랜서</a:t>
            </a:r>
            <a:r>
              <a:rPr lang="en-US" altLang="ko-KR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주부</a:t>
            </a:r>
            <a:r>
              <a:rPr lang="en-US" altLang="ko-KR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  <a:endParaRPr lang="en-US" altLang="ko-KR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36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고객층 확장</a:t>
            </a:r>
            <a:endParaRPr lang="en-US" altLang="ko-KR" sz="3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369501" cy="461665"/>
            <a:chOff x="176062" y="166196"/>
            <a:chExt cx="4369501" cy="461665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400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활용 방안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보험사의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중금리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대출 고객층 확대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5956779" y="3300356"/>
            <a:ext cx="293017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kis\Desktop\weather\data\ma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3299426"/>
            <a:ext cx="835610" cy="83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kis\Desktop\weather\data\stud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75" y="3065165"/>
            <a:ext cx="919006" cy="9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45215" y="222933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</a:t>
            </a:r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794542" y="2238684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모델 도입 후</a:t>
            </a:r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32686" y="1807655"/>
            <a:ext cx="1401933" cy="325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보험사</a:t>
            </a:r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38879" y="3180652"/>
            <a:ext cx="842097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신용평가에 </a:t>
            </a:r>
            <a:r>
              <a:rPr lang="en-US" altLang="ko-KR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ICT </a:t>
            </a:r>
            <a:r>
              <a:rPr lang="ko-KR" altLang="en-US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데이터의 역할 강조 및</a:t>
            </a:r>
            <a:r>
              <a:rPr lang="en-US" altLang="ko-KR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ko-KR" altLang="en-US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 </a:t>
            </a:r>
            <a:r>
              <a:rPr lang="en-US" altLang="ko-KR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Quality</a:t>
            </a:r>
            <a:r>
              <a:rPr lang="en-US" altLang="ko-KR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보장</a:t>
            </a:r>
            <a:endParaRPr lang="en-US" altLang="ko-KR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35180" y="4504936"/>
            <a:ext cx="890636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이종 산업에서 통신데이터의 필요성 인식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향후 데이터 </a:t>
            </a:r>
            <a:r>
              <a:rPr lang="ko-KR" altLang="en-US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판매 및 결합</a:t>
            </a:r>
            <a:r>
              <a:rPr lang="ko-KR" altLang="en-US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활용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34" name="직사각형 3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활용 방안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 데이터의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보장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61006" y="2484795"/>
            <a:ext cx="4562669" cy="3909090"/>
            <a:chOff x="856940" y="2456803"/>
            <a:chExt cx="4562669" cy="4115035"/>
          </a:xfrm>
        </p:grpSpPr>
        <p:sp>
          <p:nvSpPr>
            <p:cNvPr id="24" name="직사각형 23"/>
            <p:cNvSpPr/>
            <p:nvPr/>
          </p:nvSpPr>
          <p:spPr>
            <a:xfrm>
              <a:off x="856940" y="2456803"/>
              <a:ext cx="4562669" cy="411503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095" y="3943375"/>
              <a:ext cx="1141592" cy="112596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77" y="2735253"/>
              <a:ext cx="1056119" cy="1041658"/>
            </a:xfrm>
            <a:prstGeom prst="rect">
              <a:avLst/>
            </a:prstGeom>
          </p:spPr>
        </p:pic>
        <p:sp>
          <p:nvSpPr>
            <p:cNvPr id="33" name="오른쪽 화살표 32"/>
            <p:cNvSpPr/>
            <p:nvPr/>
          </p:nvSpPr>
          <p:spPr>
            <a:xfrm>
              <a:off x="2636160" y="4350985"/>
              <a:ext cx="884171" cy="310743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 rot="19647050">
              <a:off x="2582849" y="3422443"/>
              <a:ext cx="884171" cy="310743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른쪽 화살표 38"/>
            <p:cNvSpPr/>
            <p:nvPr/>
          </p:nvSpPr>
          <p:spPr>
            <a:xfrm rot="1986848">
              <a:off x="2583906" y="5276954"/>
              <a:ext cx="884171" cy="310743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14351" y="5203169"/>
              <a:ext cx="1184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mobile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38131" y="3698964"/>
              <a:ext cx="127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finance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54925" y="5300247"/>
              <a:ext cx="1111771" cy="1204146"/>
              <a:chOff x="3788270" y="3974527"/>
              <a:chExt cx="1111771" cy="120414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8270" y="3974527"/>
                <a:ext cx="1078427" cy="106366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3972456" y="4901674"/>
                <a:ext cx="9275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altLang="ko-KR" sz="12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game</a:t>
                </a:r>
                <a:endPara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3754925" y="4024005"/>
              <a:ext cx="1521196" cy="1325144"/>
              <a:chOff x="3735053" y="5256086"/>
              <a:chExt cx="1521196" cy="132514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577" y="5256086"/>
                <a:ext cx="994245" cy="980632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735053" y="6304231"/>
                <a:ext cx="15211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900"/>
                  </a:spcBef>
                </a:pPr>
                <a:r>
                  <a:rPr lang="en-US" altLang="ko-KR" sz="12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shopping</a:t>
                </a:r>
                <a:endPara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532686" y="1807655"/>
            <a:ext cx="1333271" cy="325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통신사</a:t>
            </a:r>
          </a:p>
        </p:txBody>
      </p:sp>
    </p:spTree>
    <p:extLst>
      <p:ext uri="{BB962C8B-B14F-4D97-AF65-F5344CB8AC3E}">
        <p14:creationId xmlns:p14="http://schemas.microsoft.com/office/powerpoint/2010/main" val="10256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66737" y="2564993"/>
            <a:ext cx="34644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Q &amp; A</a:t>
            </a:r>
            <a:endParaRPr lang="ko-KR" altLang="en-US" sz="88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3">
              <a:alphaModFix amt="51000"/>
            </a:blip>
            <a:srcRect/>
            <a:stretch>
              <a:fillRect/>
            </a:stretch>
          </a:blipFill>
          <a:extLst/>
        </p:spPr>
      </p:pic>
      <p:sp>
        <p:nvSpPr>
          <p:cNvPr id="18" name="직사각형 1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65165" y="2205585"/>
            <a:ext cx="5340917" cy="3513622"/>
            <a:chOff x="50941" y="2419350"/>
            <a:chExt cx="5417225" cy="3633819"/>
          </a:xfrm>
        </p:grpSpPr>
        <p:grpSp>
          <p:nvGrpSpPr>
            <p:cNvPr id="13" name="그룹 12"/>
            <p:cNvGrpSpPr/>
            <p:nvPr/>
          </p:nvGrpSpPr>
          <p:grpSpPr>
            <a:xfrm>
              <a:off x="1374917" y="2587683"/>
              <a:ext cx="1184337" cy="1089660"/>
              <a:chOff x="1374917" y="2587683"/>
              <a:chExt cx="1184337" cy="108966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374917" y="2587683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487602" y="2957445"/>
                <a:ext cx="976369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789418" y="4271645"/>
              <a:ext cx="1227572" cy="1089660"/>
              <a:chOff x="3789418" y="4271645"/>
              <a:chExt cx="1227572" cy="10896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789418" y="4271645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63724" y="4662589"/>
                <a:ext cx="1153266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559253" y="3518081"/>
              <a:ext cx="1184337" cy="1089660"/>
              <a:chOff x="2559253" y="3518081"/>
              <a:chExt cx="1184337" cy="108966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559253" y="3518081"/>
                <a:ext cx="1184337" cy="1089660"/>
              </a:xfrm>
              <a:prstGeom prst="ellipse">
                <a:avLst/>
              </a:prstGeom>
              <a:solidFill>
                <a:schemeClr val="bg1">
                  <a:alpha val="41000"/>
                </a:schemeClr>
              </a:solidFill>
              <a:ln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65600" y="3919621"/>
                <a:ext cx="979400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중금리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0941" y="2419350"/>
              <a:ext cx="5417225" cy="3633819"/>
              <a:chOff x="50941" y="2419350"/>
              <a:chExt cx="5417225" cy="363381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053609" y="2419350"/>
                <a:ext cx="4058631" cy="3171825"/>
                <a:chOff x="1044084" y="2428875"/>
                <a:chExt cx="4058631" cy="3171825"/>
              </a:xfrm>
            </p:grpSpPr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1047750" y="2428875"/>
                  <a:ext cx="9525" cy="31718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flipH="1" flipV="1">
                  <a:off x="1044084" y="5591175"/>
                  <a:ext cx="4058631" cy="95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60466" y="2419350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우량고객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941" y="5305425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07464" y="56967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저금리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07889" y="57348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6" name="꺾인 연결선 35"/>
          <p:cNvCxnSpPr/>
          <p:nvPr/>
        </p:nvCxnSpPr>
        <p:spPr>
          <a:xfrm flipV="1">
            <a:off x="4137344" y="2427355"/>
            <a:ext cx="3084550" cy="1377890"/>
          </a:xfrm>
          <a:prstGeom prst="bentConnector3">
            <a:avLst>
              <a:gd name="adj1" fmla="val 50000"/>
            </a:avLst>
          </a:prstGeom>
          <a:ln w="15875" cmpd="sng">
            <a:solidFill>
              <a:srgbClr val="477093"/>
            </a:solidFill>
            <a:prstDash val="dash"/>
            <a:miter lim="800000"/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5165" y="387212"/>
            <a:ext cx="9580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양극화와 시장 포화로 인해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/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</a:t>
            </a:r>
            <a:r>
              <a:rPr lang="ko-KR" altLang="en-US" sz="32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중요성이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대두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19943" y="2096338"/>
            <a:ext cx="5148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시장의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고객을 확보하기 위한 경쟁 심화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9943" y="3245769"/>
            <a:ext cx="514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경쟁력을 확보할 수 있을까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2605" y="4026435"/>
            <a:ext cx="5505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분야의 데이터를 결합한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Model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필요성 증대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서울신용평가정보에 대한 이미지 검색결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484" b="32060"/>
          <a:stretch>
            <a:fillRect/>
          </a:stretch>
        </p:blipFill>
        <p:spPr bwMode="auto">
          <a:xfrm>
            <a:off x="3504476" y="1770927"/>
            <a:ext cx="2366278" cy="428263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8943416" y="1618150"/>
            <a:ext cx="2698020" cy="4132086"/>
            <a:chOff x="8972494" y="1992359"/>
            <a:chExt cx="2698020" cy="4132086"/>
          </a:xfrm>
        </p:grpSpPr>
        <p:sp>
          <p:nvSpPr>
            <p:cNvPr id="44" name="직사각형 43"/>
            <p:cNvSpPr/>
            <p:nvPr/>
          </p:nvSpPr>
          <p:spPr>
            <a:xfrm>
              <a:off x="8972494" y="2009020"/>
              <a:ext cx="2698020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4" y="2704338"/>
              <a:ext cx="1620000" cy="1620000"/>
            </a:xfrm>
            <a:prstGeom prst="rect">
              <a:avLst/>
            </a:prstGeom>
          </p:spPr>
        </p:pic>
        <p:pic>
          <p:nvPicPr>
            <p:cNvPr id="1028" name="Picture 4" descr="sktelecom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572" y="1992359"/>
              <a:ext cx="1369070" cy="53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199582" y="4749077"/>
              <a:ext cx="243205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통화량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요금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61788" y="1635848"/>
            <a:ext cx="2686865" cy="4153795"/>
            <a:chOff x="6363829" y="2127380"/>
            <a:chExt cx="2686865" cy="4153795"/>
          </a:xfrm>
        </p:grpSpPr>
        <p:sp>
          <p:nvSpPr>
            <p:cNvPr id="43" name="직사각형 42"/>
            <p:cNvSpPr/>
            <p:nvPr/>
          </p:nvSpPr>
          <p:spPr>
            <a:xfrm>
              <a:off x="6363829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643" y="2832097"/>
              <a:ext cx="1620000" cy="162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6491235" y="4865403"/>
              <a:ext cx="243205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신용등급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보험상품 가입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30" name="Picture 6" descr="한화생명 logo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405" y="2272850"/>
              <a:ext cx="1244600" cy="409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7164" y="1635848"/>
            <a:ext cx="2775894" cy="4136401"/>
            <a:chOff x="705123" y="2127380"/>
            <a:chExt cx="2775894" cy="4136401"/>
          </a:xfrm>
        </p:grpSpPr>
        <p:sp>
          <p:nvSpPr>
            <p:cNvPr id="4" name="직사각형 3"/>
            <p:cNvSpPr/>
            <p:nvPr/>
          </p:nvSpPr>
          <p:spPr>
            <a:xfrm>
              <a:off x="705123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2093" y="4848009"/>
              <a:ext cx="267892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연체 여부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연령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61" y="2620318"/>
              <a:ext cx="2043557" cy="204355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48910" y="2291565"/>
              <a:ext cx="1782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정보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분류 가능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344183" y="1634812"/>
            <a:ext cx="2686865" cy="4115425"/>
            <a:chOff x="3534476" y="2127380"/>
            <a:chExt cx="2686865" cy="4115425"/>
          </a:xfrm>
        </p:grpSpPr>
        <p:sp>
          <p:nvSpPr>
            <p:cNvPr id="34" name="직사각형 33"/>
            <p:cNvSpPr/>
            <p:nvPr/>
          </p:nvSpPr>
          <p:spPr>
            <a:xfrm>
              <a:off x="3534476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08" y="2863175"/>
              <a:ext cx="1620000" cy="1620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683222" y="4860908"/>
              <a:ext cx="24320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6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74834" y="3962271"/>
            <a:ext cx="4201966" cy="2045612"/>
            <a:chOff x="898692" y="4211554"/>
            <a:chExt cx="4201966" cy="2045612"/>
          </a:xfrm>
        </p:grpSpPr>
        <p:sp>
          <p:nvSpPr>
            <p:cNvPr id="43" name="직사각형 42"/>
            <p:cNvSpPr/>
            <p:nvPr/>
          </p:nvSpPr>
          <p:spPr>
            <a:xfrm>
              <a:off x="898692" y="4211554"/>
              <a:ext cx="4201966" cy="2045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07732" y="4348813"/>
              <a:ext cx="3565400" cy="1662899"/>
              <a:chOff x="3935482" y="2453923"/>
              <a:chExt cx="3924359" cy="166289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935482" y="2453923"/>
                <a:ext cx="29433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100,233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명의 고객 데이터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35482" y="2900652"/>
                <a:ext cx="39243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연체 여부 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(0) ,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(1))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164082" y="3316603"/>
                <a:ext cx="3262711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  </a:t>
                </a:r>
                <a:r>
                  <a:rPr lang="ko-KR" altLang="en-US" sz="1400" dirty="0" err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95946 </a:t>
                </a:r>
                <a:r>
                  <a:rPr lang="ko-KR" altLang="en-US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4287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endParaRPr lang="en-US" altLang="ko-KR" sz="14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endParaRPr lang="en-US" altLang="ko-KR" sz="12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r>
                  <a:rPr lang="ko-KR" altLang="en-US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</a:t>
                </a:r>
                <a:r>
                  <a:rPr lang="en-US" altLang="ko-KR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96C6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4.47%</a:t>
                </a:r>
                <a:endParaRPr lang="ko-KR" altLang="en-US" sz="2000" b="1" dirty="0"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06" y="1673260"/>
            <a:ext cx="2043557" cy="20435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22035" y="1647004"/>
            <a:ext cx="6589504" cy="4360879"/>
            <a:chOff x="5460479" y="1901110"/>
            <a:chExt cx="6589504" cy="4115425"/>
          </a:xfrm>
        </p:grpSpPr>
        <p:sp>
          <p:nvSpPr>
            <p:cNvPr id="48" name="직사각형 47"/>
            <p:cNvSpPr/>
            <p:nvPr/>
          </p:nvSpPr>
          <p:spPr>
            <a:xfrm>
              <a:off x="5460479" y="1901110"/>
              <a:ext cx="6348479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830277" y="2246564"/>
              <a:ext cx="6219706" cy="2765157"/>
              <a:chOff x="5802285" y="2759073"/>
              <a:chExt cx="6219706" cy="2765157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H="1">
                <a:off x="5894529" y="36547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H="1">
                <a:off x="10351437" y="36166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8066229" y="363569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6961329" y="361664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9133029" y="3607117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5802285" y="5268484"/>
                <a:ext cx="2416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7452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2</a:t>
                </a:r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8501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9169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75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945660" y="5268484"/>
                <a:ext cx="9128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100(%)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70976" y="2759073"/>
                <a:ext cx="3500151" cy="377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TARGET </a:t>
                </a:r>
                <a:r>
                  <a:rPr lang="ko-KR" altLang="en-US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ko-KR" altLang="en-US" sz="2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</a:t>
                </a:r>
                <a:endParaRPr lang="en-US" altLang="ko-KR" sz="2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6015" t="2615" b="4284"/>
              <a:stretch/>
            </p:blipFill>
            <p:spPr>
              <a:xfrm>
                <a:off x="5894529" y="3836020"/>
                <a:ext cx="4468753" cy="12212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10744200" y="3811910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753720" y="4135766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0597369" y="3886823"/>
                <a:ext cx="144000" cy="144000"/>
              </a:xfrm>
              <a:prstGeom prst="rect">
                <a:avLst/>
              </a:prstGeom>
              <a:solidFill>
                <a:srgbClr val="4E7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0595863" y="4183576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비율이 전체 고객 중 약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4.47%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불균형 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7" name="직사각형 3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6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63886" y="2441324"/>
            <a:ext cx="5006628" cy="2569847"/>
            <a:chOff x="6820678" y="2923944"/>
            <a:chExt cx="5006628" cy="2569847"/>
          </a:xfrm>
        </p:grpSpPr>
        <p:sp>
          <p:nvSpPr>
            <p:cNvPr id="42" name="직사각형 41"/>
            <p:cNvSpPr/>
            <p:nvPr/>
          </p:nvSpPr>
          <p:spPr>
            <a:xfrm>
              <a:off x="6820678" y="2923944"/>
              <a:ext cx="5006628" cy="2569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21359" y="3028653"/>
              <a:ext cx="48052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금액은 존재하지만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건수가 존재하지 않는 관측치</a:t>
              </a:r>
              <a:r>
                <a:rPr lang="en-US" altLang="ko-KR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100,233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 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관측치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6063" y="1657779"/>
            <a:ext cx="6021971" cy="4360879"/>
            <a:chOff x="536063" y="1489821"/>
            <a:chExt cx="6021971" cy="4360879"/>
          </a:xfrm>
        </p:grpSpPr>
        <p:sp>
          <p:nvSpPr>
            <p:cNvPr id="71" name="직사각형 70"/>
            <p:cNvSpPr/>
            <p:nvPr/>
          </p:nvSpPr>
          <p:spPr>
            <a:xfrm>
              <a:off x="536063" y="1489821"/>
              <a:ext cx="5379546" cy="4360879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01943" y="1749754"/>
              <a:ext cx="5956091" cy="3717985"/>
              <a:chOff x="570567" y="2016873"/>
              <a:chExt cx="5956091" cy="371798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570567" y="2016873"/>
                <a:ext cx="4702674" cy="3717985"/>
                <a:chOff x="570567" y="2016873"/>
                <a:chExt cx="4702674" cy="3717985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295802" y="2026533"/>
                  <a:ext cx="163686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건수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553454" y="2016873"/>
                  <a:ext cx="2526473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금액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570567" y="2507434"/>
                  <a:ext cx="4702674" cy="3227424"/>
                  <a:chOff x="570567" y="2507434"/>
                  <a:chExt cx="4702674" cy="3227424"/>
                </a:xfrm>
              </p:grpSpPr>
              <p:sp>
                <p:nvSpPr>
                  <p:cNvPr id="19" name="타원 18"/>
                  <p:cNvSpPr/>
                  <p:nvPr/>
                </p:nvSpPr>
                <p:spPr>
                  <a:xfrm>
                    <a:off x="570567" y="250743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  <a:alpha val="58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1823984" y="251709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  <a:alpha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rgbClr val="7FD1BD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963498" y="3776008"/>
                    <a:ext cx="3938347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 algn="ctr">
                      <a:lnSpc>
                        <a:spcPct val="150000"/>
                      </a:lnSpc>
                    </a:pPr>
                    <a:r>
                      <a:rPr lang="ko-KR" altLang="en-US" sz="3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정상</a:t>
                    </a:r>
                    <a:endParaRPr lang="en-US" altLang="ko-KR" sz="32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cxnSp>
            <p:nvCxnSpPr>
              <p:cNvPr id="48" name="꺾인 연결선 47"/>
              <p:cNvCxnSpPr/>
              <p:nvPr/>
            </p:nvCxnSpPr>
            <p:spPr>
              <a:xfrm flipV="1">
                <a:off x="4182365" y="3191063"/>
                <a:ext cx="2344293" cy="2093093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miter lim="800000"/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직사각형 4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대출정보 현재 총 건수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 불일치 레코드 제거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9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4141</Words>
  <Application>Microsoft Office PowerPoint</Application>
  <PresentationFormat>사용자 지정</PresentationFormat>
  <Paragraphs>861</Paragraphs>
  <Slides>53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굴림</vt:lpstr>
      <vt:lpstr>Arial</vt:lpstr>
      <vt:lpstr>맑은 고딕</vt:lpstr>
      <vt:lpstr>나눔고딕</vt:lpstr>
      <vt:lpstr>-윤고딕320</vt:lpstr>
      <vt:lpstr>Cambria Math</vt:lpstr>
      <vt:lpstr>Calibri</vt:lpstr>
      <vt:lpstr>다음_SemiBold</vt:lpstr>
      <vt:lpstr>다음_Regular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분석 배경 및 데이터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분석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 해석 및 활용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kis</cp:lastModifiedBy>
  <cp:revision>147</cp:revision>
  <dcterms:created xsi:type="dcterms:W3CDTF">2017-10-28T05:57:35Z</dcterms:created>
  <dcterms:modified xsi:type="dcterms:W3CDTF">2017-10-31T05:56:30Z</dcterms:modified>
</cp:coreProperties>
</file>